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2" r:id="rId1"/>
  </p:sldMasterIdLst>
  <p:notesMasterIdLst>
    <p:notesMasterId r:id="rId18"/>
  </p:notesMasterIdLst>
  <p:sldIdLst>
    <p:sldId id="256" r:id="rId2"/>
    <p:sldId id="266" r:id="rId3"/>
    <p:sldId id="271" r:id="rId4"/>
    <p:sldId id="270" r:id="rId5"/>
    <p:sldId id="273" r:id="rId6"/>
    <p:sldId id="276" r:id="rId7"/>
    <p:sldId id="275" r:id="rId8"/>
    <p:sldId id="283" r:id="rId9"/>
    <p:sldId id="277" r:id="rId10"/>
    <p:sldId id="284" r:id="rId11"/>
    <p:sldId id="278" r:id="rId12"/>
    <p:sldId id="286" r:id="rId13"/>
    <p:sldId id="287" r:id="rId14"/>
    <p:sldId id="279" r:id="rId15"/>
    <p:sldId id="280" r:id="rId16"/>
    <p:sldId id="288"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40DAE20-E40E-47D0-98D1-953773A40F24}" type="datetimeFigureOut">
              <a:rPr lang="en-US" smtClean="0"/>
              <a:pPr/>
              <a:t>1/18/2011</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74E614E-8887-4B9B-8CE2-A73CA79A7EC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Wingdings"/>
              <a:buChar char="Ø"/>
            </a:pPr>
            <a:r>
              <a:rPr lang="en-US" dirty="0" smtClean="0"/>
              <a:t> </a:t>
            </a:r>
          </a:p>
          <a:p>
            <a:pPr>
              <a:buFont typeface="Wingdings"/>
              <a:buChar char="Ø"/>
            </a:pPr>
            <a:endParaRPr lang="en-US" dirty="0"/>
          </a:p>
        </p:txBody>
      </p:sp>
      <p:sp>
        <p:nvSpPr>
          <p:cNvPr id="4" name="Slide Number Placeholder 3"/>
          <p:cNvSpPr>
            <a:spLocks noGrp="1"/>
          </p:cNvSpPr>
          <p:nvPr>
            <p:ph type="sldNum" sz="quarter" idx="10"/>
          </p:nvPr>
        </p:nvSpPr>
        <p:spPr/>
        <p:txBody>
          <a:bodyPr/>
          <a:lstStyle/>
          <a:p>
            <a:fld id="{C74E614E-8887-4B9B-8CE2-A73CA79A7ECB}"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20" name="Footer Placeholder 19"/>
          <p:cNvSpPr>
            <a:spLocks noGrp="1"/>
          </p:cNvSpPr>
          <p:nvPr>
            <p:ph type="ftr" sz="quarter" idx="11"/>
          </p:nvPr>
        </p:nvSpPr>
        <p:spPr/>
        <p:txBody>
          <a:bodyPr/>
          <a:lstStyle>
            <a:extLst/>
          </a:lstStyle>
          <a:p>
            <a:endParaRPr lang="en-US" dirty="0"/>
          </a:p>
        </p:txBody>
      </p:sp>
      <p:sp>
        <p:nvSpPr>
          <p:cNvPr id="10" name="Slide Number Placeholder 9"/>
          <p:cNvSpPr>
            <a:spLocks noGrp="1"/>
          </p:cNvSpPr>
          <p:nvPr>
            <p:ph type="sldNum" sz="quarter" idx="12"/>
          </p:nvPr>
        </p:nvSpPr>
        <p:spPr/>
        <p:txBody>
          <a:bodyPr/>
          <a:lstStyle>
            <a:extLst/>
          </a:lstStyle>
          <a:p>
            <a:fld id="{2611AB71-3872-48C9-916C-486E32EC002D}" type="slidenum">
              <a:rPr lang="en-US" smtClean="0"/>
              <a:pPr/>
              <a:t>‹#›</a:t>
            </a:fld>
            <a:endParaRPr lang="en-US" dirty="0"/>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5" name="Footer Placeholder 4"/>
          <p:cNvSpPr>
            <a:spLocks noGrp="1"/>
          </p:cNvSpPr>
          <p:nvPr>
            <p:ph type="ftr" sz="quarter" idx="11"/>
          </p:nvPr>
        </p:nvSpPr>
        <p:spPr/>
        <p:txBody>
          <a:bodyPr/>
          <a:lstStyle>
            <a:extLst/>
          </a:lstStyle>
          <a:p>
            <a:endParaRPr lang="en-US" dirty="0"/>
          </a:p>
        </p:txBody>
      </p:sp>
      <p:sp>
        <p:nvSpPr>
          <p:cNvPr id="6" name="Slide Number Placeholder 5"/>
          <p:cNvSpPr>
            <a:spLocks noGrp="1"/>
          </p:cNvSpPr>
          <p:nvPr>
            <p:ph type="sldNum" sz="quarter" idx="12"/>
          </p:nvPr>
        </p:nvSpPr>
        <p:spPr/>
        <p:txBody>
          <a:bodyPr/>
          <a:lstStyle>
            <a:extLst/>
          </a:lstStyle>
          <a:p>
            <a:fld id="{2611AB71-3872-48C9-916C-486E32EC002D}" type="slidenum">
              <a:rPr lang="en-US" smtClean="0"/>
              <a:pPr/>
              <a:t>‹#›</a:t>
            </a:fld>
            <a:endParaRPr lang="en-US" dirty="0"/>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8" name="Footer Placeholder 7"/>
          <p:cNvSpPr>
            <a:spLocks noGrp="1"/>
          </p:cNvSpPr>
          <p:nvPr>
            <p:ph type="ftr" sz="quarter" idx="11"/>
          </p:nvPr>
        </p:nvSpPr>
        <p:spPr/>
        <p:txBody>
          <a:bodyPr/>
          <a:lstStyle>
            <a:extLst/>
          </a:lstStyle>
          <a:p>
            <a:endParaRPr lang="en-US" dirty="0"/>
          </a:p>
        </p:txBody>
      </p:sp>
      <p:sp>
        <p:nvSpPr>
          <p:cNvPr id="9" name="Slide Number Placeholder 8"/>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4" name="Footer Placeholder 3"/>
          <p:cNvSpPr>
            <a:spLocks noGrp="1"/>
          </p:cNvSpPr>
          <p:nvPr>
            <p:ph type="ftr" sz="quarter" idx="11"/>
          </p:nvPr>
        </p:nvSpPr>
        <p:spPr/>
        <p:txBody>
          <a:bodyPr/>
          <a:lstStyle>
            <a:extLst/>
          </a:lstStyle>
          <a:p>
            <a:endParaRPr lang="en-US" dirty="0"/>
          </a:p>
        </p:txBody>
      </p:sp>
      <p:sp>
        <p:nvSpPr>
          <p:cNvPr id="5" name="Slide Number Placeholder 4"/>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 name="Date Placeholder 1"/>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3" name="Footer Placeholder 2"/>
          <p:cNvSpPr>
            <a:spLocks noGrp="1"/>
          </p:cNvSpPr>
          <p:nvPr>
            <p:ph type="ftr" sz="quarter" idx="11"/>
          </p:nvPr>
        </p:nvSpPr>
        <p:spPr/>
        <p:txBody>
          <a:bodyPr/>
          <a:lstStyle>
            <a:extLst/>
          </a:lstStyle>
          <a:p>
            <a:endParaRPr lang="en-US" dirty="0"/>
          </a:p>
        </p:txBody>
      </p:sp>
      <p:sp>
        <p:nvSpPr>
          <p:cNvPr id="4" name="Slide Number Placeholder 3"/>
          <p:cNvSpPr>
            <a:spLocks noGrp="1"/>
          </p:cNvSpPr>
          <p:nvPr>
            <p:ph type="sldNum" sz="quarter" idx="12"/>
          </p:nvPr>
        </p:nvSpPr>
        <p:spPr/>
        <p:txBody>
          <a:bodyPr/>
          <a:lstStyle>
            <a:extLst/>
          </a:lstStyle>
          <a:p>
            <a:fld id="{2611AB71-3872-48C9-916C-486E32EC002D}" type="slidenum">
              <a:rPr lang="en-US" smtClean="0"/>
              <a:pPr/>
              <a:t>‹#›</a:t>
            </a:fld>
            <a:endParaRPr lang="en-US" dirty="0"/>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11AB71-3872-48C9-916C-486E32EC002D}"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FEF472C0-BBDE-4099-AC85-A579B6EAFE34}" type="datetimeFigureOut">
              <a:rPr lang="en-US" smtClean="0"/>
              <a:pPr/>
              <a:t>1/18/2011</a:t>
            </a:fld>
            <a:endParaRPr lang="en-US" dirty="0"/>
          </a:p>
        </p:txBody>
      </p:sp>
      <p:sp>
        <p:nvSpPr>
          <p:cNvPr id="6" name="Footer Placeholder 5"/>
          <p:cNvSpPr>
            <a:spLocks noGrp="1"/>
          </p:cNvSpPr>
          <p:nvPr>
            <p:ph type="ftr" sz="quarter" idx="11"/>
          </p:nvPr>
        </p:nvSpPr>
        <p:spPr/>
        <p:txBody>
          <a:bodyPr/>
          <a:lstStyle>
            <a:extLst/>
          </a:lstStyle>
          <a:p>
            <a:endParaRPr lang="en-US" dirty="0"/>
          </a:p>
        </p:txBody>
      </p:sp>
      <p:sp>
        <p:nvSpPr>
          <p:cNvPr id="7" name="Slide Number Placeholder 6"/>
          <p:cNvSpPr>
            <a:spLocks noGrp="1"/>
          </p:cNvSpPr>
          <p:nvPr>
            <p:ph type="sldNum" sz="quarter" idx="12"/>
          </p:nvPr>
        </p:nvSpPr>
        <p:spPr/>
        <p:txBody>
          <a:bodyPr/>
          <a:lstStyle>
            <a:extLst/>
          </a:lstStyle>
          <a:p>
            <a:fld id="{2611AB71-3872-48C9-916C-486E32EC002D}" type="slidenum">
              <a:rPr lang="en-US" smtClean="0"/>
              <a:pPr/>
              <a:t>‹#›</a:t>
            </a:fld>
            <a:endParaRPr lang="en-US" dirty="0"/>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dirty="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dirty="0"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FEF472C0-BBDE-4099-AC85-A579B6EAFE34}" type="datetimeFigureOut">
              <a:rPr lang="en-US" smtClean="0"/>
              <a:pPr/>
              <a:t>1/18/2011</a:t>
            </a:fld>
            <a:endParaRPr lang="en-US" dirty="0"/>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dirty="0"/>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2611AB71-3872-48C9-916C-486E32EC002D}" type="slidenum">
              <a:rPr lang="en-US" smtClean="0"/>
              <a:pPr/>
              <a:t>‹#›</a:t>
            </a:fld>
            <a:endParaRPr lang="en-US" dirty="0"/>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actstudent.org/regist/index.html" TargetMode="Externa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hyperlink" Target="http://www.actstudent.org/" TargetMode="External"/><Relationship Id="rId2" Type="http://schemas.openxmlformats.org/officeDocument/2006/relationships/hyperlink" Target="http://www.testprepreview.com/act_practice" TargetMode="External"/><Relationship Id="rId1" Type="http://schemas.openxmlformats.org/officeDocument/2006/relationships/slideLayout" Target="../slideLayouts/slideLayout8.xml"/><Relationship Id="rId5" Type="http://schemas.openxmlformats.org/officeDocument/2006/relationships/image" Target="../media/image2.png"/><Relationship Id="rId4" Type="http://schemas.openxmlformats.org/officeDocument/2006/relationships/hyperlink" Target="http://www.testpreppractice.net/ACT/Default.aspx"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276225" y="295275"/>
            <a:ext cx="8458200" cy="1234245"/>
          </a:xfrm>
          <a:prstGeom prst="rect">
            <a:avLst/>
          </a:prstGeom>
          <a:noFill/>
          <a:ln w="9525">
            <a:noFill/>
            <a:miter lim="800000"/>
            <a:headEnd/>
            <a:tailEnd/>
          </a:ln>
        </p:spPr>
      </p:pic>
      <p:sp>
        <p:nvSpPr>
          <p:cNvPr id="2" name="Title 1"/>
          <p:cNvSpPr>
            <a:spLocks noGrp="1"/>
          </p:cNvSpPr>
          <p:nvPr>
            <p:ph type="title"/>
          </p:nvPr>
        </p:nvSpPr>
        <p:spPr>
          <a:xfrm>
            <a:off x="914400" y="1905000"/>
            <a:ext cx="7467600" cy="1905000"/>
          </a:xfrm>
        </p:spPr>
        <p:txBody>
          <a:bodyPr>
            <a:normAutofit/>
          </a:bodyPr>
          <a:lstStyle/>
          <a:p>
            <a:pPr algn="ctr"/>
            <a:r>
              <a:rPr lang="en-US" sz="7200" b="0" dirty="0" smtClean="0">
                <a:latin typeface="Impact" pitchFamily="34" charset="0"/>
              </a:rPr>
              <a:t/>
            </a:r>
            <a:br>
              <a:rPr lang="en-US" sz="7200" b="0" dirty="0" smtClean="0">
                <a:latin typeface="Impact" pitchFamily="34" charset="0"/>
              </a:rPr>
            </a:br>
            <a:r>
              <a:rPr lang="en-US" sz="7200" b="0" dirty="0" smtClean="0">
                <a:solidFill>
                  <a:schemeClr val="tx1"/>
                </a:solidFill>
                <a:latin typeface="Impact" pitchFamily="34" charset="0"/>
              </a:rPr>
              <a:t>What is the ACT?</a:t>
            </a:r>
            <a:endParaRPr lang="en-US" sz="7200" b="0" dirty="0">
              <a:solidFill>
                <a:schemeClr val="tx1"/>
              </a:solidFill>
              <a:latin typeface="Impact" pitchFamily="34" charset="0"/>
            </a:endParaRPr>
          </a:p>
        </p:txBody>
      </p:sp>
      <p:sp>
        <p:nvSpPr>
          <p:cNvPr id="3" name="Subtitle 2"/>
          <p:cNvSpPr>
            <a:spLocks noGrp="1"/>
          </p:cNvSpPr>
          <p:nvPr>
            <p:ph sz="half" idx="1"/>
          </p:nvPr>
        </p:nvSpPr>
        <p:spPr>
          <a:xfrm>
            <a:off x="457200" y="3733800"/>
            <a:ext cx="8153400" cy="2392363"/>
          </a:xfrm>
        </p:spPr>
        <p:txBody>
          <a:bodyPr>
            <a:normAutofit/>
          </a:bodyPr>
          <a:lstStyle/>
          <a:p>
            <a:endParaRPr lang="en-US" sz="2400" dirty="0" smtClean="0"/>
          </a:p>
          <a:p>
            <a:pPr>
              <a:buNone/>
            </a:pPr>
            <a:endParaRPr lang="en-US" sz="2400" dirty="0" smtClean="0"/>
          </a:p>
          <a:p>
            <a:pPr algn="ctr">
              <a:buNone/>
            </a:pP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3810000" cy="533400"/>
          </a:xfrm>
        </p:spPr>
        <p:txBody>
          <a:bodyPr/>
          <a:lstStyle/>
          <a:p>
            <a:endParaRPr lang="en-US" dirty="0"/>
          </a:p>
        </p:txBody>
      </p:sp>
      <p:sp>
        <p:nvSpPr>
          <p:cNvPr id="3" name="Text Placeholder 2"/>
          <p:cNvSpPr>
            <a:spLocks noGrp="1"/>
          </p:cNvSpPr>
          <p:nvPr>
            <p:ph type="body" idx="2"/>
          </p:nvPr>
        </p:nvSpPr>
        <p:spPr>
          <a:xfrm>
            <a:off x="304800" y="685800"/>
            <a:ext cx="3810000" cy="345636"/>
          </a:xfrm>
        </p:spPr>
        <p:txBody>
          <a:bodyPr/>
          <a:lstStyle/>
          <a:p>
            <a:r>
              <a:rPr lang="en-US" dirty="0" smtClean="0"/>
              <a:t>Test Day Procedures </a:t>
            </a:r>
            <a:r>
              <a:rPr lang="en-US" i="1" dirty="0" smtClean="0"/>
              <a:t>(cont’d.)</a:t>
            </a:r>
            <a:endParaRPr lang="en-US" i="1" dirty="0"/>
          </a:p>
        </p:txBody>
      </p:sp>
      <p:sp>
        <p:nvSpPr>
          <p:cNvPr id="4" name="Content Placeholder 3"/>
          <p:cNvSpPr>
            <a:spLocks noGrp="1"/>
          </p:cNvSpPr>
          <p:nvPr>
            <p:ph sz="half" idx="1"/>
          </p:nvPr>
        </p:nvSpPr>
        <p:spPr>
          <a:xfrm>
            <a:off x="533400" y="1219200"/>
            <a:ext cx="8153400" cy="5410200"/>
          </a:xfrm>
        </p:spPr>
        <p:txBody>
          <a:bodyPr>
            <a:normAutofit lnSpcReduction="10000"/>
          </a:bodyPr>
          <a:lstStyle/>
          <a:p>
            <a:r>
              <a:rPr lang="en-US" sz="2600" dirty="0" smtClean="0">
                <a:latin typeface="Arial" pitchFamily="34" charset="0"/>
                <a:cs typeface="Arial" pitchFamily="34" charset="0"/>
              </a:rPr>
              <a:t>You may use a permitted calculator on the Mathematics Test </a:t>
            </a:r>
            <a:r>
              <a:rPr lang="en-US" sz="2600" i="1" u="sng" dirty="0" smtClean="0">
                <a:latin typeface="Arial" pitchFamily="34" charset="0"/>
                <a:cs typeface="Arial" pitchFamily="34" charset="0"/>
              </a:rPr>
              <a:t>only.</a:t>
            </a:r>
            <a:r>
              <a:rPr lang="en-US" sz="2600" dirty="0" smtClean="0">
                <a:latin typeface="Arial" pitchFamily="34" charset="0"/>
                <a:cs typeface="Arial" pitchFamily="34" charset="0"/>
              </a:rPr>
              <a:t> Some models and features are prohibited. You are responsible for knowing if your calculator is permitted and bringing it to the test center. </a:t>
            </a:r>
          </a:p>
          <a:p>
            <a:r>
              <a:rPr lang="en-US" sz="2600" dirty="0" smtClean="0">
                <a:latin typeface="Arial" pitchFamily="34" charset="0"/>
                <a:cs typeface="Arial" pitchFamily="34" charset="0"/>
              </a:rPr>
              <a:t>The following rules also apply to using your calculator:</a:t>
            </a:r>
          </a:p>
          <a:p>
            <a:r>
              <a:rPr lang="en-US" sz="2600" dirty="0" smtClean="0">
                <a:latin typeface="Arial" pitchFamily="34" charset="0"/>
                <a:cs typeface="Arial" pitchFamily="34" charset="0"/>
              </a:rPr>
              <a:t> * You may use it </a:t>
            </a:r>
            <a:r>
              <a:rPr lang="en-US" sz="2600" u="sng" dirty="0" smtClean="0">
                <a:latin typeface="Arial" pitchFamily="34" charset="0"/>
                <a:cs typeface="Arial" pitchFamily="34" charset="0"/>
              </a:rPr>
              <a:t>only</a:t>
            </a:r>
            <a:r>
              <a:rPr lang="en-US" sz="2600" dirty="0" smtClean="0">
                <a:latin typeface="Arial" pitchFamily="34" charset="0"/>
                <a:cs typeface="Arial" pitchFamily="34" charset="0"/>
              </a:rPr>
              <a:t> during the Mathematics Test</a:t>
            </a:r>
          </a:p>
          <a:p>
            <a:r>
              <a:rPr lang="en-US" sz="2600" dirty="0" smtClean="0">
                <a:latin typeface="Arial" pitchFamily="34" charset="0"/>
                <a:cs typeface="Arial" pitchFamily="34" charset="0"/>
              </a:rPr>
              <a:t> * You may use your backup calculator only after it has been checked by a member of the testing staff.</a:t>
            </a:r>
          </a:p>
          <a:p>
            <a:r>
              <a:rPr lang="en-US" sz="2600" dirty="0" smtClean="0">
                <a:latin typeface="Arial" pitchFamily="34" charset="0"/>
                <a:cs typeface="Arial" pitchFamily="34" charset="0"/>
              </a:rPr>
              <a:t> * You may not share your calculator; and</a:t>
            </a:r>
          </a:p>
          <a:p>
            <a:r>
              <a:rPr lang="en-US" sz="2600" dirty="0" smtClean="0">
                <a:latin typeface="Arial" pitchFamily="34" charset="0"/>
                <a:cs typeface="Arial" pitchFamily="34" charset="0"/>
              </a:rPr>
              <a:t> * You may not store test materials in your calculator’s memory.</a:t>
            </a:r>
          </a:p>
          <a:p>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077200" cy="762000"/>
          </a:xfrm>
        </p:spPr>
        <p:txBody>
          <a:bodyPr>
            <a:normAutofit/>
          </a:bodyPr>
          <a:lstStyle/>
          <a:p>
            <a:pPr algn="ctr"/>
            <a:r>
              <a:rPr lang="en-US" sz="4400" b="0" dirty="0" smtClean="0">
                <a:solidFill>
                  <a:schemeClr val="tx1"/>
                </a:solidFill>
                <a:latin typeface="Impact" pitchFamily="34" charset="0"/>
                <a:cs typeface="Arial" pitchFamily="34" charset="0"/>
              </a:rPr>
              <a:t>Mathematics Testing areas</a:t>
            </a:r>
            <a:endParaRPr lang="en-US" sz="4400" b="0" dirty="0">
              <a:solidFill>
                <a:schemeClr val="tx1"/>
              </a:solidFill>
              <a:latin typeface="Impact" pitchFamily="34" charset="0"/>
              <a:cs typeface="Arial" pitchFamily="34" charset="0"/>
            </a:endParaRPr>
          </a:p>
        </p:txBody>
      </p:sp>
      <p:sp>
        <p:nvSpPr>
          <p:cNvPr id="3" name="Text Placeholder 2"/>
          <p:cNvSpPr>
            <a:spLocks noGrp="1"/>
          </p:cNvSpPr>
          <p:nvPr>
            <p:ph type="body" idx="2"/>
          </p:nvPr>
        </p:nvSpPr>
        <p:spPr>
          <a:xfrm>
            <a:off x="0" y="0"/>
            <a:ext cx="3810000" cy="345636"/>
          </a:xfrm>
        </p:spPr>
        <p:txBody>
          <a:bodyPr/>
          <a:lstStyle/>
          <a:p>
            <a:endParaRPr lang="en-US" dirty="0"/>
          </a:p>
        </p:txBody>
      </p:sp>
      <p:sp>
        <p:nvSpPr>
          <p:cNvPr id="4" name="Content Placeholder 3"/>
          <p:cNvSpPr>
            <a:spLocks noGrp="1"/>
          </p:cNvSpPr>
          <p:nvPr>
            <p:ph sz="half" idx="1"/>
          </p:nvPr>
        </p:nvSpPr>
        <p:spPr>
          <a:xfrm>
            <a:off x="533400" y="1676400"/>
            <a:ext cx="8153400" cy="5029200"/>
          </a:xfrm>
        </p:spPr>
        <p:txBody>
          <a:bodyPr>
            <a:normAutofit/>
          </a:bodyPr>
          <a:lstStyle/>
          <a:p>
            <a:pPr algn="ctr">
              <a:buNone/>
            </a:pPr>
            <a:r>
              <a:rPr lang="en-US" sz="2800" b="1" dirty="0" smtClean="0">
                <a:latin typeface="Arial" pitchFamily="34" charset="0"/>
                <a:cs typeface="Arial" pitchFamily="34" charset="0"/>
              </a:rPr>
              <a:t>Pre-Algebra</a:t>
            </a:r>
            <a:endParaRPr lang="en-US" sz="2800" b="1" dirty="0" smtClean="0">
              <a:latin typeface="Arial" pitchFamily="34" charset="0"/>
              <a:cs typeface="Arial" pitchFamily="34" charset="0"/>
            </a:endParaRPr>
          </a:p>
          <a:p>
            <a:pPr algn="ctr">
              <a:buNone/>
            </a:pPr>
            <a:endParaRPr lang="en-US" sz="800" dirty="0" smtClean="0">
              <a:latin typeface="Arial" pitchFamily="34" charset="0"/>
              <a:cs typeface="Arial" pitchFamily="34" charset="0"/>
            </a:endParaRPr>
          </a:p>
          <a:p>
            <a:r>
              <a:rPr lang="en-US" sz="2400" b="1" u="dbl" dirty="0" smtClean="0">
                <a:latin typeface="Arial" pitchFamily="34" charset="0"/>
                <a:cs typeface="Arial" pitchFamily="34" charset="0"/>
              </a:rPr>
              <a:t>Pre-Algebra</a:t>
            </a:r>
            <a:r>
              <a:rPr lang="en-US" sz="2400" u="dbl" dirty="0" smtClean="0">
                <a:latin typeface="Arial" pitchFamily="34" charset="0"/>
                <a:cs typeface="Arial" pitchFamily="34" charset="0"/>
              </a:rPr>
              <a:t> (23%). </a:t>
            </a:r>
            <a:r>
              <a:rPr lang="en-US" sz="2400" dirty="0" smtClean="0">
                <a:latin typeface="Arial" pitchFamily="34" charset="0"/>
                <a:cs typeface="Arial" pitchFamily="34" charset="0"/>
              </a:rPr>
              <a:t>Questions in this content area are based on basic operations using whole numbers, decimals, fractions, and integers; place value; square roots and approximations; the concept of exponents; scientific notation; factors; ratio, proportion, and percent; linear equations in one variable; absolute value and ordering numbers by value; elementary counting techniques and simple probability; data collection, representation, and interpretation; and understanding simple descriptive statistics</a:t>
            </a:r>
            <a:r>
              <a:rPr lang="en-US" sz="2400" dirty="0" smtClean="0">
                <a:latin typeface="Arial" pitchFamily="34" charset="0"/>
                <a:cs typeface="Arial" pitchFamily="34" charset="0"/>
              </a:rPr>
              <a:t>.</a:t>
            </a:r>
            <a:endParaRPr lang="en-US" sz="2400" dirty="0" smtClean="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077200" cy="762000"/>
          </a:xfrm>
        </p:spPr>
        <p:txBody>
          <a:bodyPr>
            <a:normAutofit/>
          </a:bodyPr>
          <a:lstStyle/>
          <a:p>
            <a:pPr algn="ctr"/>
            <a:r>
              <a:rPr lang="en-US" sz="4400" b="0" dirty="0" smtClean="0">
                <a:solidFill>
                  <a:schemeClr val="tx1"/>
                </a:solidFill>
                <a:latin typeface="Impact" pitchFamily="34" charset="0"/>
                <a:cs typeface="Arial" pitchFamily="34" charset="0"/>
              </a:rPr>
              <a:t>Mathematics Testing areas</a:t>
            </a:r>
            <a:endParaRPr lang="en-US" sz="4400" b="0" dirty="0">
              <a:solidFill>
                <a:schemeClr val="tx1"/>
              </a:solidFill>
              <a:latin typeface="Impact" pitchFamily="34" charset="0"/>
              <a:cs typeface="Arial" pitchFamily="34" charset="0"/>
            </a:endParaRPr>
          </a:p>
        </p:txBody>
      </p:sp>
      <p:sp>
        <p:nvSpPr>
          <p:cNvPr id="3" name="Text Placeholder 2"/>
          <p:cNvSpPr>
            <a:spLocks noGrp="1"/>
          </p:cNvSpPr>
          <p:nvPr>
            <p:ph type="body" idx="2"/>
          </p:nvPr>
        </p:nvSpPr>
        <p:spPr>
          <a:xfrm>
            <a:off x="0" y="0"/>
            <a:ext cx="3810000" cy="345636"/>
          </a:xfrm>
        </p:spPr>
        <p:txBody>
          <a:bodyPr/>
          <a:lstStyle/>
          <a:p>
            <a:endParaRPr lang="en-US" dirty="0"/>
          </a:p>
        </p:txBody>
      </p:sp>
      <p:sp>
        <p:nvSpPr>
          <p:cNvPr id="4" name="Content Placeholder 3"/>
          <p:cNvSpPr>
            <a:spLocks noGrp="1"/>
          </p:cNvSpPr>
          <p:nvPr>
            <p:ph sz="half" idx="1"/>
          </p:nvPr>
        </p:nvSpPr>
        <p:spPr>
          <a:xfrm>
            <a:off x="533400" y="1676400"/>
            <a:ext cx="8153400" cy="5029200"/>
          </a:xfrm>
        </p:spPr>
        <p:txBody>
          <a:bodyPr>
            <a:normAutofit/>
          </a:bodyPr>
          <a:lstStyle/>
          <a:p>
            <a:pPr algn="ctr">
              <a:buNone/>
            </a:pPr>
            <a:r>
              <a:rPr lang="en-US" sz="2800" b="1" dirty="0" smtClean="0">
                <a:latin typeface="Arial" pitchFamily="34" charset="0"/>
                <a:cs typeface="Arial" pitchFamily="34" charset="0"/>
              </a:rPr>
              <a:t>Elementary </a:t>
            </a:r>
            <a:r>
              <a:rPr lang="en-US" sz="2800" b="1" dirty="0" smtClean="0">
                <a:latin typeface="Arial" pitchFamily="34" charset="0"/>
                <a:cs typeface="Arial" pitchFamily="34" charset="0"/>
              </a:rPr>
              <a:t>Algebra</a:t>
            </a:r>
          </a:p>
          <a:p>
            <a:pPr algn="ctr">
              <a:buNone/>
            </a:pPr>
            <a:endParaRPr lang="en-US" sz="900" dirty="0" smtClean="0">
              <a:latin typeface="Arial" pitchFamily="34" charset="0"/>
              <a:cs typeface="Arial" pitchFamily="34" charset="0"/>
            </a:endParaRPr>
          </a:p>
          <a:p>
            <a:r>
              <a:rPr lang="en-US" sz="2400" b="1" u="dbl" dirty="0" smtClean="0">
                <a:latin typeface="Arial" pitchFamily="34" charset="0"/>
                <a:cs typeface="Arial" pitchFamily="34" charset="0"/>
              </a:rPr>
              <a:t>Elementary </a:t>
            </a:r>
            <a:r>
              <a:rPr lang="en-US" sz="2400" b="1" u="dbl" dirty="0" smtClean="0">
                <a:latin typeface="Arial" pitchFamily="34" charset="0"/>
                <a:cs typeface="Arial" pitchFamily="34" charset="0"/>
              </a:rPr>
              <a:t>Algebra (17%). </a:t>
            </a:r>
            <a:r>
              <a:rPr lang="en-US" sz="2400" dirty="0" smtClean="0">
                <a:latin typeface="Arial" pitchFamily="34" charset="0"/>
                <a:cs typeface="Arial" pitchFamily="34" charset="0"/>
              </a:rPr>
              <a:t>Questions in this content area are based on properties of exponents and square roots, evaluation of algebraic expressions through substitution, using variables to express functional relationships. Understanding algebraic operations, and the solution of quadratic equations by factoring. </a:t>
            </a:r>
            <a:endParaRPr lang="en-US" sz="2400"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2362200" cy="457200"/>
          </a:xfrm>
        </p:spPr>
        <p:txBody>
          <a:bodyPr>
            <a:normAutofit/>
          </a:bodyPr>
          <a:lstStyle/>
          <a:p>
            <a:endParaRPr lang="en-US" sz="1200" b="0" dirty="0">
              <a:solidFill>
                <a:schemeClr val="tx1"/>
              </a:solidFill>
              <a:latin typeface="Impact" pitchFamily="34" charset="0"/>
            </a:endParaRPr>
          </a:p>
        </p:txBody>
      </p:sp>
      <p:sp>
        <p:nvSpPr>
          <p:cNvPr id="3" name="Text Placeholder 2"/>
          <p:cNvSpPr>
            <a:spLocks noGrp="1"/>
          </p:cNvSpPr>
          <p:nvPr>
            <p:ph type="body" idx="2"/>
          </p:nvPr>
        </p:nvSpPr>
        <p:spPr>
          <a:xfrm>
            <a:off x="304800" y="685800"/>
            <a:ext cx="2819400" cy="345636"/>
          </a:xfrm>
        </p:spPr>
        <p:txBody>
          <a:bodyPr/>
          <a:lstStyle/>
          <a:p>
            <a:r>
              <a:rPr lang="en-US" dirty="0" smtClean="0"/>
              <a:t>Mathematics Testing Areas (cont’d.)</a:t>
            </a:r>
            <a:endParaRPr lang="en-US" dirty="0"/>
          </a:p>
        </p:txBody>
      </p:sp>
      <p:sp>
        <p:nvSpPr>
          <p:cNvPr id="4" name="Content Placeholder 3"/>
          <p:cNvSpPr>
            <a:spLocks noGrp="1"/>
          </p:cNvSpPr>
          <p:nvPr>
            <p:ph sz="half" idx="1"/>
          </p:nvPr>
        </p:nvSpPr>
        <p:spPr>
          <a:xfrm>
            <a:off x="381000" y="1219200"/>
            <a:ext cx="8153400" cy="5440363"/>
          </a:xfrm>
        </p:spPr>
        <p:txBody>
          <a:bodyPr>
            <a:normAutofit/>
          </a:bodyPr>
          <a:lstStyle/>
          <a:p>
            <a:pPr algn="ctr">
              <a:buNone/>
            </a:pPr>
            <a:r>
              <a:rPr lang="en-US" b="1" dirty="0" smtClean="0">
                <a:latin typeface="Arial" pitchFamily="34" charset="0"/>
                <a:cs typeface="Arial" pitchFamily="34" charset="0"/>
              </a:rPr>
              <a:t>Intermediate </a:t>
            </a:r>
            <a:r>
              <a:rPr lang="en-US" b="1" dirty="0" smtClean="0">
                <a:latin typeface="Arial" pitchFamily="34" charset="0"/>
                <a:cs typeface="Arial" pitchFamily="34" charset="0"/>
              </a:rPr>
              <a:t>Algebra</a:t>
            </a:r>
            <a:endParaRPr lang="en-US" b="1" dirty="0" smtClean="0">
              <a:latin typeface="Arial" pitchFamily="34" charset="0"/>
              <a:cs typeface="Arial" pitchFamily="34" charset="0"/>
            </a:endParaRPr>
          </a:p>
          <a:p>
            <a:pPr algn="ctr">
              <a:buNone/>
            </a:pPr>
            <a:endParaRPr lang="en-US" sz="800" dirty="0" smtClean="0">
              <a:latin typeface="Arial" pitchFamily="34" charset="0"/>
              <a:cs typeface="Arial" pitchFamily="34" charset="0"/>
            </a:endParaRPr>
          </a:p>
          <a:p>
            <a:r>
              <a:rPr lang="en-US" sz="2400" b="1" u="dbl" dirty="0" smtClean="0">
                <a:latin typeface="Arial" pitchFamily="34" charset="0"/>
                <a:cs typeface="Arial" pitchFamily="34" charset="0"/>
              </a:rPr>
              <a:t>Intermediate Algebra (15%).  </a:t>
            </a:r>
            <a:r>
              <a:rPr lang="en-US" sz="2800" dirty="0" smtClean="0">
                <a:latin typeface="Arial" pitchFamily="34" charset="0"/>
                <a:cs typeface="Arial" pitchFamily="34" charset="0"/>
              </a:rPr>
              <a:t>Questions in this content area are based on an understanding of the quadratic formula, rational and radical expressions, absolute value equations and inequalities, sequences and patterns, systems of equations, quadratic inequalities, functions, modeling, matrices, roots of polynomials, and complex numbers</a:t>
            </a:r>
            <a:r>
              <a:rPr lang="en-US" sz="2800" dirty="0" smtClean="0">
                <a:latin typeface="Arial" pitchFamily="34" charset="0"/>
                <a:cs typeface="Arial" pitchFamily="34" charset="0"/>
              </a:rPr>
              <a:t>.</a:t>
            </a:r>
            <a:endParaRPr lang="en-US" sz="2800" dirty="0" smtClean="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2362200" cy="457200"/>
          </a:xfrm>
        </p:spPr>
        <p:txBody>
          <a:bodyPr>
            <a:normAutofit/>
          </a:bodyPr>
          <a:lstStyle/>
          <a:p>
            <a:endParaRPr lang="en-US" sz="1200" b="0" dirty="0">
              <a:solidFill>
                <a:schemeClr val="tx1"/>
              </a:solidFill>
              <a:latin typeface="Impact" pitchFamily="34" charset="0"/>
            </a:endParaRPr>
          </a:p>
        </p:txBody>
      </p:sp>
      <p:sp>
        <p:nvSpPr>
          <p:cNvPr id="3" name="Text Placeholder 2"/>
          <p:cNvSpPr>
            <a:spLocks noGrp="1"/>
          </p:cNvSpPr>
          <p:nvPr>
            <p:ph type="body" idx="2"/>
          </p:nvPr>
        </p:nvSpPr>
        <p:spPr>
          <a:xfrm>
            <a:off x="304800" y="685800"/>
            <a:ext cx="2819400" cy="345636"/>
          </a:xfrm>
        </p:spPr>
        <p:txBody>
          <a:bodyPr/>
          <a:lstStyle/>
          <a:p>
            <a:r>
              <a:rPr lang="en-US" dirty="0" smtClean="0"/>
              <a:t>Mathematics Testing Areas (cont’d.)</a:t>
            </a:r>
            <a:endParaRPr lang="en-US" dirty="0"/>
          </a:p>
        </p:txBody>
      </p:sp>
      <p:sp>
        <p:nvSpPr>
          <p:cNvPr id="4" name="Content Placeholder 3"/>
          <p:cNvSpPr>
            <a:spLocks noGrp="1"/>
          </p:cNvSpPr>
          <p:nvPr>
            <p:ph sz="half" idx="1"/>
          </p:nvPr>
        </p:nvSpPr>
        <p:spPr>
          <a:xfrm>
            <a:off x="381000" y="1219200"/>
            <a:ext cx="8153400" cy="5440363"/>
          </a:xfrm>
        </p:spPr>
        <p:txBody>
          <a:bodyPr>
            <a:normAutofit/>
          </a:bodyPr>
          <a:lstStyle/>
          <a:p>
            <a:pPr algn="ctr">
              <a:buNone/>
            </a:pPr>
            <a:r>
              <a:rPr lang="en-US" b="1" dirty="0" smtClean="0">
                <a:latin typeface="Arial" pitchFamily="34" charset="0"/>
                <a:cs typeface="Arial" pitchFamily="34" charset="0"/>
              </a:rPr>
              <a:t>Coordinate </a:t>
            </a:r>
            <a:r>
              <a:rPr lang="en-US" b="1" dirty="0" smtClean="0">
                <a:latin typeface="Arial" pitchFamily="34" charset="0"/>
                <a:cs typeface="Arial" pitchFamily="34" charset="0"/>
              </a:rPr>
              <a:t>Geometry</a:t>
            </a:r>
          </a:p>
          <a:p>
            <a:pPr algn="ctr">
              <a:buNone/>
            </a:pPr>
            <a:endParaRPr lang="en-US" sz="800" dirty="0" smtClean="0">
              <a:latin typeface="Arial" pitchFamily="34" charset="0"/>
              <a:cs typeface="Arial" pitchFamily="34" charset="0"/>
            </a:endParaRPr>
          </a:p>
          <a:p>
            <a:r>
              <a:rPr lang="en-US" sz="2400" b="1" u="dbl" dirty="0" smtClean="0">
                <a:latin typeface="Arial" pitchFamily="34" charset="0"/>
                <a:cs typeface="Arial" pitchFamily="34" charset="0"/>
              </a:rPr>
              <a:t>Coordinate </a:t>
            </a:r>
            <a:r>
              <a:rPr lang="en-US" sz="2400" b="1" u="dbl" dirty="0" smtClean="0">
                <a:latin typeface="Arial" pitchFamily="34" charset="0"/>
                <a:cs typeface="Arial" pitchFamily="34" charset="0"/>
              </a:rPr>
              <a:t>Geometry (15%). </a:t>
            </a:r>
            <a:r>
              <a:rPr lang="en-US" sz="2800" dirty="0" smtClean="0">
                <a:latin typeface="Arial" pitchFamily="34" charset="0"/>
                <a:cs typeface="Arial" pitchFamily="34" charset="0"/>
              </a:rPr>
              <a:t>Questions in this content are based on graphing and the relations between equations and graphs, including points, lines, polynomials, circles, and other curves; graphing inequalities; slope; parallel and perpendicular lines; distance; midpoints; and conics. </a:t>
            </a:r>
            <a:endParaRPr lang="en-US" sz="2800"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0"/>
            <a:ext cx="3733800" cy="274319"/>
          </a:xfrm>
        </p:spPr>
        <p:txBody>
          <a:bodyPr>
            <a:noAutofit/>
          </a:bodyPr>
          <a:lstStyle/>
          <a:p>
            <a:endParaRPr lang="en-US" sz="1400" b="0" i="1" dirty="0">
              <a:latin typeface="Arial" pitchFamily="34" charset="0"/>
              <a:cs typeface="Arial" pitchFamily="34" charset="0"/>
            </a:endParaRPr>
          </a:p>
        </p:txBody>
      </p:sp>
      <p:sp>
        <p:nvSpPr>
          <p:cNvPr id="3" name="Text Placeholder 2"/>
          <p:cNvSpPr>
            <a:spLocks noGrp="1"/>
          </p:cNvSpPr>
          <p:nvPr>
            <p:ph type="body" idx="2"/>
          </p:nvPr>
        </p:nvSpPr>
        <p:spPr>
          <a:xfrm>
            <a:off x="304800" y="685800"/>
            <a:ext cx="2590800" cy="352864"/>
          </a:xfrm>
        </p:spPr>
        <p:txBody>
          <a:bodyPr>
            <a:normAutofit fontScale="92500"/>
          </a:bodyPr>
          <a:lstStyle/>
          <a:p>
            <a:r>
              <a:rPr lang="en-US" dirty="0" smtClean="0"/>
              <a:t>Mathematics Testing Areas (cont’d.)</a:t>
            </a:r>
            <a:endParaRPr lang="en-US" dirty="0"/>
          </a:p>
        </p:txBody>
      </p:sp>
      <p:sp>
        <p:nvSpPr>
          <p:cNvPr id="4" name="Content Placeholder 3"/>
          <p:cNvSpPr>
            <a:spLocks noGrp="1"/>
          </p:cNvSpPr>
          <p:nvPr>
            <p:ph sz="half" idx="1"/>
          </p:nvPr>
        </p:nvSpPr>
        <p:spPr>
          <a:xfrm>
            <a:off x="457200" y="1066800"/>
            <a:ext cx="8153400" cy="5791200"/>
          </a:xfrm>
        </p:spPr>
        <p:txBody>
          <a:bodyPr>
            <a:normAutofit/>
          </a:bodyPr>
          <a:lstStyle/>
          <a:p>
            <a:pPr algn="ctr">
              <a:buNone/>
            </a:pPr>
            <a:r>
              <a:rPr lang="en-US" b="1" dirty="0" smtClean="0">
                <a:latin typeface="Arial" pitchFamily="34" charset="0"/>
                <a:cs typeface="Arial" pitchFamily="34" charset="0"/>
              </a:rPr>
              <a:t>Plane </a:t>
            </a:r>
            <a:r>
              <a:rPr lang="en-US" b="1" dirty="0" smtClean="0">
                <a:latin typeface="Arial" pitchFamily="34" charset="0"/>
                <a:cs typeface="Arial" pitchFamily="34" charset="0"/>
              </a:rPr>
              <a:t>Geometry</a:t>
            </a:r>
            <a:endParaRPr lang="en-US" b="1" dirty="0" smtClean="0">
              <a:latin typeface="Arial" pitchFamily="34" charset="0"/>
              <a:cs typeface="Arial" pitchFamily="34" charset="0"/>
            </a:endParaRPr>
          </a:p>
          <a:p>
            <a:pPr algn="ctr">
              <a:buNone/>
            </a:pPr>
            <a:endParaRPr lang="en-US" sz="800" dirty="0" smtClean="0">
              <a:latin typeface="Arial" pitchFamily="34" charset="0"/>
              <a:cs typeface="Arial" pitchFamily="34" charset="0"/>
            </a:endParaRPr>
          </a:p>
          <a:p>
            <a:r>
              <a:rPr lang="en-US" sz="2400" b="1" u="dbl" dirty="0" smtClean="0">
                <a:latin typeface="Arial" pitchFamily="34" charset="0"/>
                <a:cs typeface="Arial" pitchFamily="34" charset="0"/>
              </a:rPr>
              <a:t>Plane Geometry (23%). </a:t>
            </a:r>
            <a:r>
              <a:rPr lang="en-US" sz="2800" dirty="0" smtClean="0">
                <a:latin typeface="Arial" pitchFamily="34" charset="0"/>
                <a:cs typeface="Arial" pitchFamily="34" charset="0"/>
              </a:rPr>
              <a:t>Questions in this content are based on the properties and relations of plane figures, including angles and relations among perpendicular and parallel lines; properties of circles, triangles, rectangles, parallelograms, and trapezoids; transformations; the concept of proof and proof techniques; volume; and applications of geometry to three dimensions</a:t>
            </a:r>
            <a:r>
              <a:rPr lang="en-US" sz="2800" dirty="0" smtClean="0">
                <a:latin typeface="Arial" pitchFamily="34" charset="0"/>
                <a:cs typeface="Arial" pitchFamily="34" charset="0"/>
              </a:rPr>
              <a:t>.</a:t>
            </a:r>
            <a:endParaRPr lang="en-US" sz="2800" dirty="0" smtClean="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4600" y="0"/>
            <a:ext cx="3733800" cy="274319"/>
          </a:xfrm>
        </p:spPr>
        <p:txBody>
          <a:bodyPr>
            <a:noAutofit/>
          </a:bodyPr>
          <a:lstStyle/>
          <a:p>
            <a:endParaRPr lang="en-US" sz="1400" b="0" i="1" dirty="0">
              <a:latin typeface="Arial" pitchFamily="34" charset="0"/>
              <a:cs typeface="Arial" pitchFamily="34" charset="0"/>
            </a:endParaRPr>
          </a:p>
        </p:txBody>
      </p:sp>
      <p:sp>
        <p:nvSpPr>
          <p:cNvPr id="3" name="Text Placeholder 2"/>
          <p:cNvSpPr>
            <a:spLocks noGrp="1"/>
          </p:cNvSpPr>
          <p:nvPr>
            <p:ph type="body" idx="2"/>
          </p:nvPr>
        </p:nvSpPr>
        <p:spPr>
          <a:xfrm>
            <a:off x="304800" y="685800"/>
            <a:ext cx="2590800" cy="352864"/>
          </a:xfrm>
        </p:spPr>
        <p:txBody>
          <a:bodyPr>
            <a:normAutofit fontScale="92500"/>
          </a:bodyPr>
          <a:lstStyle/>
          <a:p>
            <a:r>
              <a:rPr lang="en-US" dirty="0" smtClean="0"/>
              <a:t>Mathematics Testing Areas (cont’d.)</a:t>
            </a:r>
            <a:endParaRPr lang="en-US" dirty="0"/>
          </a:p>
        </p:txBody>
      </p:sp>
      <p:sp>
        <p:nvSpPr>
          <p:cNvPr id="4" name="Content Placeholder 3"/>
          <p:cNvSpPr>
            <a:spLocks noGrp="1"/>
          </p:cNvSpPr>
          <p:nvPr>
            <p:ph sz="half" idx="1"/>
          </p:nvPr>
        </p:nvSpPr>
        <p:spPr>
          <a:xfrm>
            <a:off x="457200" y="1066800"/>
            <a:ext cx="8153400" cy="5791200"/>
          </a:xfrm>
        </p:spPr>
        <p:txBody>
          <a:bodyPr>
            <a:normAutofit/>
          </a:bodyPr>
          <a:lstStyle/>
          <a:p>
            <a:pPr algn="ctr">
              <a:buNone/>
            </a:pPr>
            <a:r>
              <a:rPr lang="en-US" b="1" dirty="0" smtClean="0">
                <a:latin typeface="Arial" pitchFamily="34" charset="0"/>
                <a:cs typeface="Arial" pitchFamily="34" charset="0"/>
              </a:rPr>
              <a:t>Trigonometry</a:t>
            </a:r>
            <a:endParaRPr lang="en-US" b="1" dirty="0" smtClean="0">
              <a:latin typeface="Arial" pitchFamily="34" charset="0"/>
              <a:cs typeface="Arial" pitchFamily="34" charset="0"/>
            </a:endParaRPr>
          </a:p>
          <a:p>
            <a:pPr algn="ctr">
              <a:buNone/>
            </a:pPr>
            <a:endParaRPr lang="en-US" sz="800" dirty="0" smtClean="0">
              <a:latin typeface="Arial" pitchFamily="34" charset="0"/>
              <a:cs typeface="Arial" pitchFamily="34" charset="0"/>
            </a:endParaRPr>
          </a:p>
          <a:p>
            <a:r>
              <a:rPr lang="en-US" sz="2400" b="1" u="dbl" dirty="0" smtClean="0">
                <a:latin typeface="Arial" pitchFamily="34" charset="0"/>
                <a:cs typeface="Arial" pitchFamily="34" charset="0"/>
              </a:rPr>
              <a:t>Trigonometry </a:t>
            </a:r>
            <a:r>
              <a:rPr lang="en-US" sz="2400" b="1" u="dbl" dirty="0" smtClean="0">
                <a:latin typeface="Arial" pitchFamily="34" charset="0"/>
                <a:cs typeface="Arial" pitchFamily="34" charset="0"/>
              </a:rPr>
              <a:t>(7%).  </a:t>
            </a:r>
            <a:r>
              <a:rPr lang="en-US" sz="2800" dirty="0" smtClean="0">
                <a:latin typeface="Arial" pitchFamily="34" charset="0"/>
                <a:cs typeface="Arial" pitchFamily="34" charset="0"/>
              </a:rPr>
              <a:t>Questions in this content are based on understanding trigonometric relations in right triangles; values and properties of trigonometric functions;  graphing trigonometric functions; modeling using trigonometric functions; use of trigonometric identities; and solving trigonometric equations.  </a:t>
            </a:r>
            <a:endParaRPr lang="en-US" sz="2800" dirty="0">
              <a:latin typeface="Arial" pitchFamily="34" charset="0"/>
              <a:cs typeface="Arial" pitchFamily="34" charset="0"/>
            </a:endParaRP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33400" y="685800"/>
            <a:ext cx="7924800" cy="762000"/>
          </a:xfrm>
        </p:spPr>
        <p:txBody>
          <a:bodyPr>
            <a:normAutofit/>
          </a:bodyPr>
          <a:lstStyle/>
          <a:p>
            <a:pPr algn="ctr"/>
            <a:r>
              <a:rPr lang="en-US" sz="3600" b="0" dirty="0" smtClean="0">
                <a:solidFill>
                  <a:schemeClr val="tx1"/>
                </a:solidFill>
                <a:latin typeface="Impact" pitchFamily="34" charset="0"/>
              </a:rPr>
              <a:t>American College Testing (ACT)</a:t>
            </a:r>
            <a:endParaRPr lang="en-US" sz="3600" b="0" dirty="0">
              <a:solidFill>
                <a:schemeClr val="tx1"/>
              </a:solidFill>
              <a:latin typeface="Impact" pitchFamily="34" charset="0"/>
            </a:endParaRPr>
          </a:p>
        </p:txBody>
      </p:sp>
      <p:sp>
        <p:nvSpPr>
          <p:cNvPr id="2" name="Content Placeholder 1"/>
          <p:cNvSpPr>
            <a:spLocks noGrp="1"/>
          </p:cNvSpPr>
          <p:nvPr>
            <p:ph sz="half" idx="1"/>
          </p:nvPr>
        </p:nvSpPr>
        <p:spPr>
          <a:xfrm>
            <a:off x="838200" y="1524000"/>
            <a:ext cx="7696200" cy="5181600"/>
          </a:xfrm>
        </p:spPr>
        <p:txBody>
          <a:bodyPr>
            <a:normAutofit/>
          </a:bodyPr>
          <a:lstStyle/>
          <a:p>
            <a:pPr algn="ctr">
              <a:buNone/>
            </a:pPr>
            <a:r>
              <a:rPr lang="en-US" sz="2800" dirty="0" smtClean="0">
                <a:latin typeface="Arial" pitchFamily="34" charset="0"/>
                <a:cs typeface="Arial" pitchFamily="34" charset="0"/>
              </a:rPr>
              <a:t>Mathematics</a:t>
            </a:r>
          </a:p>
          <a:p>
            <a:pPr algn="ctr">
              <a:buNone/>
            </a:pPr>
            <a:endParaRPr lang="en-US" sz="1400" dirty="0" smtClean="0">
              <a:latin typeface="Arial" pitchFamily="34" charset="0"/>
              <a:cs typeface="Arial" pitchFamily="34" charset="0"/>
            </a:endParaRPr>
          </a:p>
          <a:p>
            <a:r>
              <a:rPr lang="en-US" sz="1900" b="1" dirty="0" smtClean="0">
                <a:latin typeface="Arial" pitchFamily="34" charset="0"/>
                <a:cs typeface="Arial" pitchFamily="34" charset="0"/>
              </a:rPr>
              <a:t>On the ACT Math Test, they will have 60 minutes to answer. </a:t>
            </a:r>
            <a:endParaRPr lang="en-US" sz="1900" dirty="0" smtClean="0">
              <a:latin typeface="Arial" pitchFamily="34" charset="0"/>
              <a:cs typeface="Arial" pitchFamily="34" charset="0"/>
            </a:endParaRPr>
          </a:p>
          <a:p>
            <a:r>
              <a:rPr lang="en-US" sz="1900" b="1" dirty="0" smtClean="0">
                <a:latin typeface="Arial" pitchFamily="34" charset="0"/>
                <a:cs typeface="Arial" pitchFamily="34" charset="0"/>
              </a:rPr>
              <a:t>With 60 questions – that’s 1 minute per question!</a:t>
            </a:r>
            <a:endParaRPr lang="en-US" sz="1900" dirty="0" smtClean="0">
              <a:latin typeface="Arial" pitchFamily="34" charset="0"/>
              <a:cs typeface="Arial" pitchFamily="34" charset="0"/>
            </a:endParaRPr>
          </a:p>
          <a:p>
            <a:r>
              <a:rPr lang="en-US" sz="1900" u="sng" dirty="0" smtClean="0">
                <a:latin typeface="Arial" pitchFamily="34" charset="0"/>
                <a:cs typeface="Arial" pitchFamily="34" charset="0"/>
              </a:rPr>
              <a:t>Question Types:</a:t>
            </a:r>
            <a:endParaRPr lang="en-US" sz="1900" dirty="0" smtClean="0">
              <a:latin typeface="Arial" pitchFamily="34" charset="0"/>
              <a:cs typeface="Arial" pitchFamily="34" charset="0"/>
            </a:endParaRPr>
          </a:p>
          <a:p>
            <a:r>
              <a:rPr lang="en-US" sz="1900" dirty="0" smtClean="0">
                <a:latin typeface="Arial" pitchFamily="34" charset="0"/>
                <a:cs typeface="Arial" pitchFamily="34" charset="0"/>
              </a:rPr>
              <a:t>14 Arithmetic Questions</a:t>
            </a:r>
          </a:p>
          <a:p>
            <a:r>
              <a:rPr lang="en-US" sz="1900" dirty="0" smtClean="0">
                <a:latin typeface="Arial" pitchFamily="34" charset="0"/>
                <a:cs typeface="Arial" pitchFamily="34" charset="0"/>
              </a:rPr>
              <a:t>10 Elementary Algebra Questions</a:t>
            </a:r>
          </a:p>
          <a:p>
            <a:r>
              <a:rPr lang="en-US" sz="1900" dirty="0" smtClean="0">
                <a:latin typeface="Arial" pitchFamily="34" charset="0"/>
                <a:cs typeface="Arial" pitchFamily="34" charset="0"/>
              </a:rPr>
              <a:t>9 Intermediate Algebra Questions</a:t>
            </a:r>
          </a:p>
          <a:p>
            <a:r>
              <a:rPr lang="en-US" sz="1900" dirty="0" smtClean="0">
                <a:latin typeface="Arial" pitchFamily="34" charset="0"/>
                <a:cs typeface="Arial" pitchFamily="34" charset="0"/>
              </a:rPr>
              <a:t>9 Coordinate Geometry Questions</a:t>
            </a:r>
          </a:p>
          <a:p>
            <a:r>
              <a:rPr lang="en-US" sz="1900" dirty="0" smtClean="0">
                <a:latin typeface="Arial" pitchFamily="34" charset="0"/>
                <a:cs typeface="Arial" pitchFamily="34" charset="0"/>
              </a:rPr>
              <a:t>14 Plane Geometry Questions</a:t>
            </a:r>
          </a:p>
          <a:p>
            <a:r>
              <a:rPr lang="en-US" sz="1900" dirty="0" smtClean="0">
                <a:latin typeface="Arial" pitchFamily="34" charset="0"/>
                <a:cs typeface="Arial" pitchFamily="34" charset="0"/>
              </a:rPr>
              <a:t>4 Trigonometry Questions</a:t>
            </a:r>
          </a:p>
          <a:p>
            <a:r>
              <a:rPr lang="en-US" sz="1900" dirty="0" smtClean="0">
                <a:latin typeface="Arial" pitchFamily="34" charset="0"/>
                <a:cs typeface="Arial" pitchFamily="34" charset="0"/>
              </a:rPr>
              <a:t>Total Questions – 60</a:t>
            </a:r>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838200"/>
            <a:ext cx="8153400" cy="838200"/>
          </a:xfrm>
        </p:spPr>
        <p:txBody>
          <a:bodyPr>
            <a:normAutofit/>
          </a:bodyPr>
          <a:lstStyle/>
          <a:p>
            <a:pPr algn="ctr"/>
            <a:r>
              <a:rPr lang="en-US" sz="4800" b="0" dirty="0" smtClean="0">
                <a:solidFill>
                  <a:schemeClr val="tx1"/>
                </a:solidFill>
                <a:latin typeface="Impact" pitchFamily="34" charset="0"/>
              </a:rPr>
              <a:t>Registration</a:t>
            </a:r>
            <a:endParaRPr lang="en-US" sz="4800" b="0" dirty="0">
              <a:solidFill>
                <a:schemeClr val="tx1"/>
              </a:solidFill>
              <a:latin typeface="Impact" pitchFamily="34" charset="0"/>
            </a:endParaRPr>
          </a:p>
        </p:txBody>
      </p:sp>
      <p:sp>
        <p:nvSpPr>
          <p:cNvPr id="2" name="Content Placeholder 1"/>
          <p:cNvSpPr>
            <a:spLocks noGrp="1"/>
          </p:cNvSpPr>
          <p:nvPr>
            <p:ph sz="half" idx="1"/>
          </p:nvPr>
        </p:nvSpPr>
        <p:spPr>
          <a:xfrm>
            <a:off x="609600" y="1828800"/>
            <a:ext cx="8305800" cy="4419600"/>
          </a:xfrm>
        </p:spPr>
        <p:txBody>
          <a:bodyPr>
            <a:normAutofit/>
          </a:bodyPr>
          <a:lstStyle/>
          <a:p>
            <a:pPr>
              <a:buNone/>
            </a:pPr>
            <a:endParaRPr lang="en-US" sz="1800" dirty="0" smtClean="0"/>
          </a:p>
          <a:p>
            <a:r>
              <a:rPr lang="en-US" sz="3600" dirty="0" smtClean="0">
                <a:latin typeface="Arial" pitchFamily="34" charset="0"/>
                <a:cs typeface="Arial" pitchFamily="34" charset="0"/>
              </a:rPr>
              <a:t>All information is available at:</a:t>
            </a:r>
          </a:p>
          <a:p>
            <a:pPr>
              <a:buNone/>
            </a:pPr>
            <a:r>
              <a:rPr lang="en-US" sz="3600" u="sng" dirty="0" smtClean="0">
                <a:solidFill>
                  <a:srgbClr val="0070C0"/>
                </a:solidFill>
                <a:latin typeface="Arial" pitchFamily="34" charset="0"/>
                <a:cs typeface="Arial" pitchFamily="34" charset="0"/>
                <a:hlinkClick r:id="rId2"/>
              </a:rPr>
              <a:t>   </a:t>
            </a:r>
            <a:r>
              <a:rPr lang="en-US" u="sng" dirty="0" smtClean="0">
                <a:solidFill>
                  <a:srgbClr val="0070C0"/>
                </a:solidFill>
                <a:latin typeface="Arial" pitchFamily="34" charset="0"/>
                <a:cs typeface="Arial" pitchFamily="34" charset="0"/>
                <a:hlinkClick r:id="rId2"/>
              </a:rPr>
              <a:t>http://www.actstudent.org/regist/index.html</a:t>
            </a:r>
            <a:endParaRPr lang="en-US" u="sng" dirty="0" smtClean="0">
              <a:solidFill>
                <a:srgbClr val="0070C0"/>
              </a:solidFill>
              <a:latin typeface="Arial" pitchFamily="34" charset="0"/>
              <a:cs typeface="Arial" pitchFamily="34" charset="0"/>
            </a:endParaRPr>
          </a:p>
          <a:p>
            <a:r>
              <a:rPr lang="en-US" sz="3600" dirty="0" smtClean="0">
                <a:latin typeface="Arial" pitchFamily="34" charset="0"/>
                <a:cs typeface="Arial" pitchFamily="34" charset="0"/>
              </a:rPr>
              <a:t>Test Dates: </a:t>
            </a:r>
            <a:r>
              <a:rPr lang="en-US" sz="2000" dirty="0" smtClean="0">
                <a:latin typeface="Arial" pitchFamily="34" charset="0"/>
                <a:cs typeface="Arial" pitchFamily="34" charset="0"/>
              </a:rPr>
              <a:t>various times throughout the year</a:t>
            </a:r>
          </a:p>
          <a:p>
            <a:r>
              <a:rPr lang="en-US" sz="3600" dirty="0" smtClean="0">
                <a:latin typeface="Arial" pitchFamily="34" charset="0"/>
                <a:cs typeface="Arial" pitchFamily="34" charset="0"/>
              </a:rPr>
              <a:t>Test Locations</a:t>
            </a:r>
          </a:p>
          <a:p>
            <a:pPr lvl="1">
              <a:buFont typeface="Wingdings" pitchFamily="2" charset="2"/>
              <a:buChar char="v"/>
            </a:pPr>
            <a:r>
              <a:rPr lang="en-US" dirty="0" smtClean="0">
                <a:latin typeface="Arial" pitchFamily="34" charset="0"/>
                <a:cs typeface="Arial" pitchFamily="34" charset="0"/>
              </a:rPr>
              <a:t>Doha Qatar Foundation</a:t>
            </a:r>
          </a:p>
          <a:p>
            <a:pPr lvl="1">
              <a:buFont typeface="Wingdings" pitchFamily="2" charset="2"/>
              <a:buChar char="v"/>
            </a:pPr>
            <a:r>
              <a:rPr lang="en-US" dirty="0" smtClean="0">
                <a:latin typeface="Arial" pitchFamily="34" charset="0"/>
                <a:cs typeface="Arial" pitchFamily="34" charset="0"/>
              </a:rPr>
              <a:t>Doha</a:t>
            </a:r>
          </a:p>
          <a:p>
            <a:pPr lvl="1">
              <a:buFont typeface="Wingdings" pitchFamily="2" charset="2"/>
              <a:buChar char="v"/>
            </a:pPr>
            <a:r>
              <a:rPr lang="en-US" dirty="0" smtClean="0">
                <a:latin typeface="Arial" pitchFamily="34" charset="0"/>
                <a:cs typeface="Arial" pitchFamily="34" charset="0"/>
              </a:rPr>
              <a:t>Doha</a:t>
            </a:r>
          </a:p>
          <a:p>
            <a:pPr>
              <a:buFont typeface="Wingdings" pitchFamily="2" charset="2"/>
              <a:buChar char="v"/>
            </a:pPr>
            <a:endParaRPr lang="en-US" sz="3600" dirty="0"/>
          </a:p>
        </p:txBody>
      </p:sp>
      <p:pic>
        <p:nvPicPr>
          <p:cNvPr id="5" name="Picture 2"/>
          <p:cNvPicPr>
            <a:picLocks noChangeAspect="1" noChangeArrowheads="1"/>
          </p:cNvPicPr>
          <p:nvPr/>
        </p:nvPicPr>
        <p:blipFill>
          <a:blip r:embed="rId3"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838200"/>
            <a:ext cx="8001000" cy="838200"/>
          </a:xfrm>
        </p:spPr>
        <p:txBody>
          <a:bodyPr>
            <a:normAutofit/>
          </a:bodyPr>
          <a:lstStyle/>
          <a:p>
            <a:pPr algn="ctr"/>
            <a:r>
              <a:rPr lang="en-US" sz="4800" b="0" dirty="0" smtClean="0">
                <a:solidFill>
                  <a:schemeClr val="tx1"/>
                </a:solidFill>
                <a:latin typeface="Impact" pitchFamily="34" charset="0"/>
              </a:rPr>
              <a:t>ACT practice websites</a:t>
            </a:r>
            <a:endParaRPr lang="en-US" sz="4800" b="0" dirty="0">
              <a:solidFill>
                <a:schemeClr val="tx1"/>
              </a:solidFill>
              <a:latin typeface="Impact" pitchFamily="34" charset="0"/>
            </a:endParaRPr>
          </a:p>
        </p:txBody>
      </p:sp>
      <p:sp>
        <p:nvSpPr>
          <p:cNvPr id="2" name="Content Placeholder 1"/>
          <p:cNvSpPr>
            <a:spLocks noGrp="1"/>
          </p:cNvSpPr>
          <p:nvPr>
            <p:ph sz="half" idx="1"/>
          </p:nvPr>
        </p:nvSpPr>
        <p:spPr>
          <a:xfrm>
            <a:off x="838200" y="1828800"/>
            <a:ext cx="8153400" cy="4495801"/>
          </a:xfrm>
        </p:spPr>
        <p:txBody>
          <a:bodyPr>
            <a:normAutofit/>
          </a:bodyPr>
          <a:lstStyle/>
          <a:p>
            <a:pPr>
              <a:buNone/>
            </a:pPr>
            <a:endParaRPr lang="en-US" sz="1800" dirty="0" smtClean="0">
              <a:solidFill>
                <a:srgbClr val="92D050"/>
              </a:solidFill>
              <a:latin typeface="Arial" pitchFamily="34" charset="0"/>
              <a:cs typeface="Arial" pitchFamily="34" charset="0"/>
              <a:hlinkClick r:id="rId2"/>
            </a:endParaRPr>
          </a:p>
          <a:p>
            <a:r>
              <a:rPr lang="en-US" sz="2400" dirty="0" smtClean="0">
                <a:solidFill>
                  <a:srgbClr val="92D050"/>
                </a:solidFill>
                <a:latin typeface="Arial" pitchFamily="34" charset="0"/>
                <a:cs typeface="Arial" pitchFamily="34" charset="0"/>
                <a:hlinkClick r:id="rId2"/>
              </a:rPr>
              <a:t>http://www.testprepreview.com/act_practice</a:t>
            </a:r>
            <a:r>
              <a:rPr lang="en-US" sz="2400" u="sng" dirty="0" smtClean="0">
                <a:solidFill>
                  <a:srgbClr val="92D050"/>
                </a:solidFill>
                <a:latin typeface="Arial" pitchFamily="34" charset="0"/>
                <a:cs typeface="Arial" pitchFamily="34" charset="0"/>
              </a:rPr>
              <a:t>.htm</a:t>
            </a:r>
          </a:p>
          <a:p>
            <a:endParaRPr lang="en-US" sz="2400" dirty="0" smtClean="0">
              <a:solidFill>
                <a:srgbClr val="92D050"/>
              </a:solidFill>
              <a:latin typeface="Arial" pitchFamily="34" charset="0"/>
              <a:cs typeface="Arial" pitchFamily="34" charset="0"/>
            </a:endParaRPr>
          </a:p>
          <a:p>
            <a:r>
              <a:rPr lang="en-US" sz="2400" dirty="0" smtClean="0">
                <a:solidFill>
                  <a:srgbClr val="92D050"/>
                </a:solidFill>
                <a:latin typeface="Arial" pitchFamily="34" charset="0"/>
                <a:cs typeface="Arial" pitchFamily="34" charset="0"/>
                <a:hlinkClick r:id="rId3"/>
              </a:rPr>
              <a:t>http://</a:t>
            </a:r>
            <a:r>
              <a:rPr lang="en-US" sz="2400" dirty="0" smtClean="0">
                <a:solidFill>
                  <a:srgbClr val="92D050"/>
                </a:solidFill>
                <a:latin typeface="Arial" pitchFamily="34" charset="0"/>
                <a:cs typeface="Arial" pitchFamily="34" charset="0"/>
                <a:hlinkClick r:id="rId3"/>
              </a:rPr>
              <a:t>www.actstudent.org</a:t>
            </a:r>
            <a:r>
              <a:rPr lang="en-US" sz="2400" dirty="0" smtClean="0">
                <a:solidFill>
                  <a:srgbClr val="92D050"/>
                </a:solidFill>
                <a:latin typeface="Arial" pitchFamily="34" charset="0"/>
                <a:cs typeface="Arial" pitchFamily="34" charset="0"/>
              </a:rPr>
              <a:t>	</a:t>
            </a:r>
            <a:endParaRPr lang="en-US" sz="2400" dirty="0" smtClean="0">
              <a:solidFill>
                <a:srgbClr val="92D050"/>
              </a:solidFill>
              <a:latin typeface="Arial" pitchFamily="34" charset="0"/>
              <a:cs typeface="Arial" pitchFamily="34" charset="0"/>
            </a:endParaRPr>
          </a:p>
          <a:p>
            <a:endParaRPr lang="en-US" sz="2400" dirty="0" smtClean="0">
              <a:solidFill>
                <a:srgbClr val="92D050"/>
              </a:solidFill>
              <a:latin typeface="Arial" pitchFamily="34" charset="0"/>
              <a:cs typeface="Arial" pitchFamily="34" charset="0"/>
              <a:hlinkClick r:id="rId4"/>
            </a:endParaRPr>
          </a:p>
          <a:p>
            <a:r>
              <a:rPr lang="en-US" sz="2400" dirty="0" smtClean="0">
                <a:solidFill>
                  <a:srgbClr val="92D050"/>
                </a:solidFill>
                <a:latin typeface="Arial" pitchFamily="34" charset="0"/>
                <a:cs typeface="Arial" pitchFamily="34" charset="0"/>
                <a:hlinkClick r:id="rId4"/>
              </a:rPr>
              <a:t>http://www.testpreppractice.net/ACT/Default.aspx</a:t>
            </a:r>
            <a:endParaRPr lang="en-US" sz="2400" dirty="0" smtClean="0">
              <a:solidFill>
                <a:srgbClr val="92D050"/>
              </a:solidFill>
              <a:latin typeface="Arial" pitchFamily="34" charset="0"/>
              <a:cs typeface="Arial" pitchFamily="34" charset="0"/>
            </a:endParaRPr>
          </a:p>
          <a:p>
            <a:endParaRPr lang="en-US" sz="2400" u="sng" dirty="0" smtClean="0">
              <a:solidFill>
                <a:srgbClr val="92D050"/>
              </a:solidFill>
              <a:latin typeface="Arial" pitchFamily="34" charset="0"/>
              <a:cs typeface="Arial" pitchFamily="34" charset="0"/>
            </a:endParaRPr>
          </a:p>
          <a:p>
            <a:r>
              <a:rPr lang="en-US" sz="2400" u="sng" dirty="0" smtClean="0">
                <a:solidFill>
                  <a:srgbClr val="92D050"/>
                </a:solidFill>
                <a:latin typeface="Arial" pitchFamily="34" charset="0"/>
                <a:cs typeface="Arial" pitchFamily="34" charset="0"/>
              </a:rPr>
              <a:t>http://education.yahoo.com/college/essentiaIs/practice_tests/act;_ylt=aljkTqYpTOun427KD9pTIRtL8EF</a:t>
            </a:r>
          </a:p>
          <a:p>
            <a:endParaRPr lang="en-US" sz="2000" dirty="0"/>
          </a:p>
        </p:txBody>
      </p:sp>
      <p:pic>
        <p:nvPicPr>
          <p:cNvPr id="6" name="Picture 2"/>
          <p:cNvPicPr>
            <a:picLocks noChangeAspect="1" noChangeArrowheads="1"/>
          </p:cNvPicPr>
          <p:nvPr/>
        </p:nvPicPr>
        <p:blipFill>
          <a:blip r:embed="rId5"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762000"/>
            <a:ext cx="8153400" cy="914400"/>
          </a:xfrm>
        </p:spPr>
        <p:txBody>
          <a:bodyPr>
            <a:normAutofit/>
          </a:bodyPr>
          <a:lstStyle/>
          <a:p>
            <a:pPr algn="ctr"/>
            <a:r>
              <a:rPr lang="en-US" sz="5400" b="0" dirty="0" smtClean="0">
                <a:solidFill>
                  <a:schemeClr val="tx1"/>
                </a:solidFill>
                <a:latin typeface="Impact" pitchFamily="34" charset="0"/>
              </a:rPr>
              <a:t>ACT Test-taking Tips</a:t>
            </a:r>
            <a:endParaRPr lang="en-US" sz="5400" b="0" dirty="0">
              <a:solidFill>
                <a:schemeClr val="tx1"/>
              </a:solidFill>
              <a:latin typeface="Impact" pitchFamily="34" charset="0"/>
            </a:endParaRPr>
          </a:p>
        </p:txBody>
      </p:sp>
      <p:sp>
        <p:nvSpPr>
          <p:cNvPr id="4" name="Text Placeholder 3"/>
          <p:cNvSpPr>
            <a:spLocks noGrp="1"/>
          </p:cNvSpPr>
          <p:nvPr>
            <p:ph type="body" idx="2"/>
          </p:nvPr>
        </p:nvSpPr>
        <p:spPr>
          <a:xfrm>
            <a:off x="228600" y="0"/>
            <a:ext cx="3810000" cy="698500"/>
          </a:xfrm>
        </p:spPr>
        <p:txBody>
          <a:bodyPr/>
          <a:lstStyle/>
          <a:p>
            <a:endParaRPr lang="en-US" dirty="0"/>
          </a:p>
        </p:txBody>
      </p:sp>
      <p:sp>
        <p:nvSpPr>
          <p:cNvPr id="2" name="Content Placeholder 1"/>
          <p:cNvSpPr>
            <a:spLocks noGrp="1"/>
          </p:cNvSpPr>
          <p:nvPr>
            <p:ph sz="half" idx="1"/>
          </p:nvPr>
        </p:nvSpPr>
        <p:spPr>
          <a:xfrm>
            <a:off x="533400" y="1752600"/>
            <a:ext cx="8382000" cy="4830763"/>
          </a:xfrm>
        </p:spPr>
        <p:txBody>
          <a:bodyPr>
            <a:normAutofit lnSpcReduction="10000"/>
          </a:bodyPr>
          <a:lstStyle/>
          <a:p>
            <a:r>
              <a:rPr lang="en-US" sz="2400" dirty="0" smtClean="0">
                <a:latin typeface="Arial" pitchFamily="34" charset="0"/>
                <a:cs typeface="Arial" pitchFamily="34" charset="0"/>
              </a:rPr>
              <a:t>Carefully read the instructions on the cover of the test booklet.</a:t>
            </a:r>
          </a:p>
          <a:p>
            <a:r>
              <a:rPr lang="en-US" sz="2400" dirty="0" smtClean="0">
                <a:latin typeface="Arial" pitchFamily="34" charset="0"/>
                <a:cs typeface="Arial" pitchFamily="34" charset="0"/>
              </a:rPr>
              <a:t>Read the directions for each test carefully.</a:t>
            </a:r>
          </a:p>
          <a:p>
            <a:r>
              <a:rPr lang="en-US" sz="2400" dirty="0" smtClean="0">
                <a:latin typeface="Arial" pitchFamily="34" charset="0"/>
                <a:cs typeface="Arial" pitchFamily="34" charset="0"/>
              </a:rPr>
              <a:t>Read each section carefully.</a:t>
            </a:r>
          </a:p>
          <a:p>
            <a:r>
              <a:rPr lang="en-US" sz="2400" dirty="0" smtClean="0">
                <a:latin typeface="Arial" pitchFamily="34" charset="0"/>
                <a:cs typeface="Arial" pitchFamily="34" charset="0"/>
              </a:rPr>
              <a:t>Pace yourself – don’t spend too much time on a single passage or question.</a:t>
            </a:r>
          </a:p>
          <a:p>
            <a:r>
              <a:rPr lang="en-US" sz="2400" dirty="0" smtClean="0">
                <a:latin typeface="Arial" pitchFamily="34" charset="0"/>
                <a:cs typeface="Arial" pitchFamily="34" charset="0"/>
              </a:rPr>
              <a:t>Pay attention to the announcement of five minutes remaining on each test.</a:t>
            </a:r>
          </a:p>
          <a:p>
            <a:r>
              <a:rPr lang="en-US" sz="2400" dirty="0" smtClean="0">
                <a:latin typeface="Arial" pitchFamily="34" charset="0"/>
                <a:cs typeface="Arial" pitchFamily="34" charset="0"/>
              </a:rPr>
              <a:t>Use a soft lead No. 2 pencil with a good eraser; do not use a mechanical pencil or ink pen.</a:t>
            </a:r>
          </a:p>
          <a:p>
            <a:r>
              <a:rPr lang="en-US" sz="2400" dirty="0" smtClean="0">
                <a:latin typeface="Arial" pitchFamily="34" charset="0"/>
                <a:cs typeface="Arial" pitchFamily="34" charset="0"/>
              </a:rPr>
              <a:t>Answer the easy questions first, then go back and answer the more difficult ones if you have time remaining on that test. </a:t>
            </a:r>
          </a:p>
          <a:p>
            <a:endParaRPr lang="en-US" sz="2000" dirty="0" smtClean="0"/>
          </a:p>
          <a:p>
            <a:endParaRPr lang="en-US" sz="2000" dirty="0" smtClean="0"/>
          </a:p>
          <a:p>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0"/>
            <a:ext cx="3810000" cy="381000"/>
          </a:xfrm>
        </p:spPr>
        <p:txBody>
          <a:bodyPr>
            <a:normAutofit/>
          </a:bodyPr>
          <a:lstStyle/>
          <a:p>
            <a:endParaRPr lang="en-US" dirty="0"/>
          </a:p>
        </p:txBody>
      </p:sp>
      <p:sp>
        <p:nvSpPr>
          <p:cNvPr id="6" name="Text Placeholder 5"/>
          <p:cNvSpPr>
            <a:spLocks noGrp="1"/>
          </p:cNvSpPr>
          <p:nvPr>
            <p:ph type="body" idx="2"/>
          </p:nvPr>
        </p:nvSpPr>
        <p:spPr>
          <a:xfrm>
            <a:off x="304800" y="685800"/>
            <a:ext cx="3810000" cy="381000"/>
          </a:xfrm>
        </p:spPr>
        <p:txBody>
          <a:bodyPr/>
          <a:lstStyle/>
          <a:p>
            <a:r>
              <a:rPr lang="en-US" dirty="0" smtClean="0"/>
              <a:t>ACT Test-taking Tips </a:t>
            </a:r>
            <a:r>
              <a:rPr lang="en-US" i="1" dirty="0" smtClean="0"/>
              <a:t>(cont’d.)</a:t>
            </a:r>
            <a:endParaRPr lang="en-US" i="1" dirty="0"/>
          </a:p>
        </p:txBody>
      </p:sp>
      <p:sp>
        <p:nvSpPr>
          <p:cNvPr id="5" name="Content Placeholder 4"/>
          <p:cNvSpPr>
            <a:spLocks noGrp="1"/>
          </p:cNvSpPr>
          <p:nvPr>
            <p:ph sz="half" idx="1"/>
          </p:nvPr>
        </p:nvSpPr>
        <p:spPr>
          <a:xfrm>
            <a:off x="457200" y="1219200"/>
            <a:ext cx="8153400" cy="5334000"/>
          </a:xfrm>
        </p:spPr>
        <p:txBody>
          <a:bodyPr>
            <a:noAutofit/>
          </a:bodyPr>
          <a:lstStyle/>
          <a:p>
            <a:r>
              <a:rPr lang="en-US" sz="2400" dirty="0" smtClean="0">
                <a:latin typeface="Arial" pitchFamily="34" charset="0"/>
                <a:cs typeface="Arial" pitchFamily="34" charset="0"/>
              </a:rPr>
              <a:t>On difficult questions, eliminate as many incorrect answers as you can, then make an educated guess among those remaining. </a:t>
            </a:r>
          </a:p>
          <a:p>
            <a:r>
              <a:rPr lang="en-US" sz="2400" b="1" dirty="0" smtClean="0">
                <a:latin typeface="Arial" pitchFamily="34" charset="0"/>
                <a:cs typeface="Arial" pitchFamily="34" charset="0"/>
              </a:rPr>
              <a:t>Answer </a:t>
            </a:r>
            <a:r>
              <a:rPr lang="en-US" sz="2400" b="1" i="1" u="sng" dirty="0" smtClean="0">
                <a:latin typeface="Arial" pitchFamily="34" charset="0"/>
                <a:cs typeface="Arial" pitchFamily="34" charset="0"/>
              </a:rPr>
              <a:t>every</a:t>
            </a:r>
            <a:r>
              <a:rPr lang="en-US" sz="2400" b="1" dirty="0" smtClean="0">
                <a:latin typeface="Arial" pitchFamily="34" charset="0"/>
                <a:cs typeface="Arial" pitchFamily="34" charset="0"/>
              </a:rPr>
              <a:t> question</a:t>
            </a:r>
            <a:r>
              <a:rPr lang="en-US" sz="2400" dirty="0" smtClean="0">
                <a:latin typeface="Arial" pitchFamily="34" charset="0"/>
                <a:cs typeface="Arial" pitchFamily="34" charset="0"/>
              </a:rPr>
              <a:t>. Your scores on the multiple-choice tests are based on the number of questions you answer correctly. </a:t>
            </a:r>
            <a:r>
              <a:rPr lang="en-US" sz="2400" b="1" dirty="0" smtClean="0">
                <a:latin typeface="Arial" pitchFamily="34" charset="0"/>
                <a:cs typeface="Arial" pitchFamily="34" charset="0"/>
              </a:rPr>
              <a:t>There is no penalty for guessing</a:t>
            </a:r>
            <a:r>
              <a:rPr lang="en-US" sz="2400" dirty="0" smtClean="0">
                <a:latin typeface="Arial" pitchFamily="34" charset="0"/>
                <a:cs typeface="Arial" pitchFamily="34" charset="0"/>
              </a:rPr>
              <a:t>. </a:t>
            </a:r>
          </a:p>
          <a:p>
            <a:r>
              <a:rPr lang="en-US" sz="2400" dirty="0" smtClean="0">
                <a:latin typeface="Arial" pitchFamily="34" charset="0"/>
                <a:cs typeface="Arial" pitchFamily="34" charset="0"/>
              </a:rPr>
              <a:t>If you complete a test before time is called, recheck your work on that test.</a:t>
            </a:r>
          </a:p>
          <a:p>
            <a:r>
              <a:rPr lang="en-US" sz="2400" dirty="0" smtClean="0">
                <a:latin typeface="Arial" pitchFamily="34" charset="0"/>
                <a:cs typeface="Arial" pitchFamily="34" charset="0"/>
              </a:rPr>
              <a:t>Mark your answers properly. Erase any mark completely and clearly without  smudging.</a:t>
            </a:r>
          </a:p>
          <a:p>
            <a:r>
              <a:rPr lang="en-US" sz="2400" dirty="0" smtClean="0">
                <a:latin typeface="Arial" pitchFamily="34" charset="0"/>
                <a:cs typeface="Arial" pitchFamily="34" charset="0"/>
              </a:rPr>
              <a:t>Do not mark or alter any ovals on a test or continue writing essay after time has been called. If you do, you will be dismissed and your answer document will </a:t>
            </a:r>
            <a:r>
              <a:rPr lang="en-US" sz="2400" b="1" dirty="0" smtClean="0">
                <a:latin typeface="Arial" pitchFamily="34" charset="0"/>
                <a:cs typeface="Arial" pitchFamily="34" charset="0"/>
              </a:rPr>
              <a:t>not</a:t>
            </a:r>
            <a:r>
              <a:rPr lang="en-US" sz="2400" dirty="0" smtClean="0">
                <a:latin typeface="Arial" pitchFamily="34" charset="0"/>
                <a:cs typeface="Arial" pitchFamily="34" charset="0"/>
              </a:rPr>
              <a:t> be scored.</a:t>
            </a:r>
            <a:endParaRPr lang="en-US" sz="2400" dirty="0">
              <a:latin typeface="Arial" pitchFamily="34" charset="0"/>
              <a:cs typeface="Arial" pitchFamily="34" charset="0"/>
            </a:endParaRPr>
          </a:p>
        </p:txBody>
      </p:sp>
      <p:pic>
        <p:nvPicPr>
          <p:cNvPr id="7"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838200"/>
            <a:ext cx="8153400" cy="685800"/>
          </a:xfrm>
        </p:spPr>
        <p:txBody>
          <a:bodyPr>
            <a:normAutofit/>
          </a:bodyPr>
          <a:lstStyle/>
          <a:p>
            <a:pPr algn="ctr"/>
            <a:r>
              <a:rPr lang="en-US" sz="5400" b="0" dirty="0" smtClean="0">
                <a:solidFill>
                  <a:schemeClr val="tx1"/>
                </a:solidFill>
                <a:latin typeface="Impact" pitchFamily="34" charset="0"/>
              </a:rPr>
              <a:t>Calculators</a:t>
            </a:r>
            <a:endParaRPr lang="en-US" sz="5400" b="0" dirty="0">
              <a:solidFill>
                <a:schemeClr val="tx1"/>
              </a:solidFill>
              <a:latin typeface="Impact" pitchFamily="34" charset="0"/>
            </a:endParaRPr>
          </a:p>
        </p:txBody>
      </p:sp>
      <p:sp>
        <p:nvSpPr>
          <p:cNvPr id="5" name="Text Placeholder 4"/>
          <p:cNvSpPr>
            <a:spLocks noGrp="1"/>
          </p:cNvSpPr>
          <p:nvPr>
            <p:ph type="body" idx="2"/>
          </p:nvPr>
        </p:nvSpPr>
        <p:spPr>
          <a:xfrm>
            <a:off x="0" y="0"/>
            <a:ext cx="3810000" cy="698500"/>
          </a:xfrm>
        </p:spPr>
        <p:txBody>
          <a:bodyPr/>
          <a:lstStyle/>
          <a:p>
            <a:endParaRPr lang="en-US" dirty="0"/>
          </a:p>
        </p:txBody>
      </p:sp>
      <p:sp>
        <p:nvSpPr>
          <p:cNvPr id="4" name="Content Placeholder 3"/>
          <p:cNvSpPr>
            <a:spLocks noGrp="1"/>
          </p:cNvSpPr>
          <p:nvPr>
            <p:ph sz="half" idx="1"/>
          </p:nvPr>
        </p:nvSpPr>
        <p:spPr>
          <a:xfrm>
            <a:off x="457200" y="1905000"/>
            <a:ext cx="8153400" cy="4800600"/>
          </a:xfrm>
        </p:spPr>
        <p:txBody>
          <a:bodyPr>
            <a:normAutofit fontScale="55000" lnSpcReduction="20000"/>
          </a:bodyPr>
          <a:lstStyle/>
          <a:p>
            <a:pPr>
              <a:buNone/>
            </a:pPr>
            <a:endParaRPr lang="en-US" sz="2900" dirty="0" smtClean="0"/>
          </a:p>
          <a:p>
            <a:pPr algn="ctr">
              <a:buNone/>
            </a:pPr>
            <a:r>
              <a:rPr lang="en-US" sz="8000" u="sng" dirty="0" smtClean="0">
                <a:latin typeface="Arial" pitchFamily="34" charset="0"/>
                <a:cs typeface="Arial" pitchFamily="34" charset="0"/>
              </a:rPr>
              <a:t>Permitted</a:t>
            </a:r>
            <a:r>
              <a:rPr lang="en-US" sz="8000" dirty="0" smtClean="0">
                <a:latin typeface="Arial" pitchFamily="34" charset="0"/>
                <a:cs typeface="Arial" pitchFamily="34" charset="0"/>
              </a:rPr>
              <a:t> </a:t>
            </a:r>
            <a:r>
              <a:rPr lang="en-US" sz="8000" u="sng" dirty="0" smtClean="0">
                <a:latin typeface="Arial" pitchFamily="34" charset="0"/>
                <a:cs typeface="Arial" pitchFamily="34" charset="0"/>
              </a:rPr>
              <a:t>Calculators</a:t>
            </a:r>
          </a:p>
          <a:p>
            <a:pPr algn="ctr">
              <a:buNone/>
            </a:pPr>
            <a:endParaRPr lang="en-US" sz="3000" dirty="0" smtClean="0">
              <a:latin typeface="Arial" pitchFamily="34" charset="0"/>
              <a:cs typeface="Arial" pitchFamily="34" charset="0"/>
            </a:endParaRPr>
          </a:p>
          <a:p>
            <a:r>
              <a:rPr lang="en-US" sz="7300" dirty="0" smtClean="0">
                <a:latin typeface="Arial" pitchFamily="34" charset="0"/>
                <a:cs typeface="Arial" pitchFamily="34" charset="0"/>
              </a:rPr>
              <a:t>You may use any four-function, scientific, or graphing calculator, unless it has features described in the Prohibited Calculators list. You will be required to modify some of the calculator’s features.</a:t>
            </a:r>
          </a:p>
          <a:p>
            <a:endParaRPr lang="en-US" sz="5500" dirty="0" smtClean="0">
              <a:latin typeface="Arial" pitchFamily="34" charset="0"/>
              <a:cs typeface="Arial" pitchFamily="34" charset="0"/>
            </a:endParaRPr>
          </a:p>
          <a:p>
            <a:endParaRPr lang="en-US" sz="2900" dirty="0"/>
          </a:p>
        </p:txBody>
      </p:sp>
      <p:pic>
        <p:nvPicPr>
          <p:cNvPr id="6" name="Picture 2"/>
          <p:cNvPicPr>
            <a:picLocks noChangeAspect="1" noChangeArrowheads="1"/>
          </p:cNvPicPr>
          <p:nvPr/>
        </p:nvPicPr>
        <p:blipFill>
          <a:blip r:embed="rId3"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3810000" cy="381000"/>
          </a:xfrm>
        </p:spPr>
        <p:txBody>
          <a:bodyPr>
            <a:normAutofit/>
          </a:bodyPr>
          <a:lstStyle/>
          <a:p>
            <a:endParaRPr lang="en-US" dirty="0"/>
          </a:p>
        </p:txBody>
      </p:sp>
      <p:sp>
        <p:nvSpPr>
          <p:cNvPr id="3" name="Text Placeholder 2"/>
          <p:cNvSpPr>
            <a:spLocks noGrp="1"/>
          </p:cNvSpPr>
          <p:nvPr>
            <p:ph type="body" idx="2"/>
          </p:nvPr>
        </p:nvSpPr>
        <p:spPr>
          <a:xfrm>
            <a:off x="304800" y="685800"/>
            <a:ext cx="3810000" cy="381000"/>
          </a:xfrm>
        </p:spPr>
        <p:txBody>
          <a:bodyPr/>
          <a:lstStyle/>
          <a:p>
            <a:r>
              <a:rPr lang="en-US" dirty="0" smtClean="0"/>
              <a:t>Calculators </a:t>
            </a:r>
            <a:r>
              <a:rPr lang="en-US" i="1" dirty="0" smtClean="0"/>
              <a:t>(cont’d.)</a:t>
            </a:r>
            <a:endParaRPr lang="en-US" i="1" dirty="0"/>
          </a:p>
        </p:txBody>
      </p:sp>
      <p:sp>
        <p:nvSpPr>
          <p:cNvPr id="4" name="Content Placeholder 3"/>
          <p:cNvSpPr>
            <a:spLocks noGrp="1"/>
          </p:cNvSpPr>
          <p:nvPr>
            <p:ph sz="half" idx="1"/>
          </p:nvPr>
        </p:nvSpPr>
        <p:spPr>
          <a:xfrm>
            <a:off x="457200" y="1066800"/>
            <a:ext cx="8153400" cy="5638800"/>
          </a:xfrm>
        </p:spPr>
        <p:txBody>
          <a:bodyPr>
            <a:normAutofit fontScale="47500" lnSpcReduction="20000"/>
          </a:bodyPr>
          <a:lstStyle/>
          <a:p>
            <a:pPr algn="ctr">
              <a:buNone/>
            </a:pPr>
            <a:r>
              <a:rPr lang="en-US" sz="4500" b="1" i="1" dirty="0" smtClean="0">
                <a:solidFill>
                  <a:schemeClr val="accent3"/>
                </a:solidFill>
                <a:latin typeface="Arial" pitchFamily="34" charset="0"/>
                <a:cs typeface="Arial" pitchFamily="34" charset="0"/>
              </a:rPr>
              <a:t>Prohibited Calculators</a:t>
            </a:r>
          </a:p>
          <a:p>
            <a:r>
              <a:rPr lang="en-US" sz="4500" dirty="0" smtClean="0">
                <a:latin typeface="Arial" pitchFamily="34" charset="0"/>
                <a:cs typeface="Arial" pitchFamily="34" charset="0"/>
              </a:rPr>
              <a:t>Calculators with built-in computer algebra systems</a:t>
            </a:r>
          </a:p>
          <a:p>
            <a:r>
              <a:rPr lang="en-US" sz="4500" i="1" dirty="0" smtClean="0">
                <a:latin typeface="Arial" pitchFamily="34" charset="0"/>
                <a:cs typeface="Arial" pitchFamily="34" charset="0"/>
              </a:rPr>
              <a:t>Prohibited calculators in this category include:</a:t>
            </a:r>
          </a:p>
          <a:p>
            <a:r>
              <a:rPr lang="en-US" sz="4500" i="1" dirty="0" smtClean="0">
                <a:latin typeface="Arial" pitchFamily="34" charset="0"/>
                <a:cs typeface="Arial" pitchFamily="34" charset="0"/>
              </a:rPr>
              <a:t>Texas Instruments: All model numbers that begin with TI-89 or TI-92 and the TI-Nspire</a:t>
            </a:r>
          </a:p>
          <a:p>
            <a:r>
              <a:rPr lang="en-US" sz="4500" i="1" dirty="0" smtClean="0">
                <a:latin typeface="Arial" pitchFamily="34" charset="0"/>
                <a:cs typeface="Arial" pitchFamily="34" charset="0"/>
              </a:rPr>
              <a:t>CAS-Note: The TI-Nspire (non-CAS) is permitted)</a:t>
            </a:r>
          </a:p>
          <a:p>
            <a:r>
              <a:rPr lang="en-US" sz="4500" i="1" dirty="0" smtClean="0">
                <a:latin typeface="Arial" pitchFamily="34" charset="0"/>
                <a:cs typeface="Arial" pitchFamily="34" charset="0"/>
              </a:rPr>
              <a:t>Hewlitt-Packard numbers that begin with : HP 48GII and all model HP 40G, HPG, or HP 50G</a:t>
            </a:r>
          </a:p>
          <a:p>
            <a:r>
              <a:rPr lang="en-US" sz="4500" i="1" dirty="0" smtClean="0">
                <a:latin typeface="Arial" pitchFamily="34" charset="0"/>
                <a:cs typeface="Arial" pitchFamily="34" charset="0"/>
              </a:rPr>
              <a:t>Casio: Algebra fx 2.0, ClassPad 300 and Classpad 330, and all model numbers that begin   with CFX-9970G</a:t>
            </a:r>
          </a:p>
          <a:p>
            <a:r>
              <a:rPr lang="en-US" sz="4500" i="1" dirty="0" smtClean="0">
                <a:latin typeface="Arial" pitchFamily="34" charset="0"/>
                <a:cs typeface="Arial" pitchFamily="34" charset="0"/>
              </a:rPr>
              <a:t>Handheld, tablet, or laptop computers, including PDAs</a:t>
            </a:r>
          </a:p>
          <a:p>
            <a:r>
              <a:rPr lang="en-US" sz="4500" i="1" dirty="0" smtClean="0">
                <a:latin typeface="Arial" pitchFamily="34" charset="0"/>
                <a:cs typeface="Arial" pitchFamily="34" charset="0"/>
              </a:rPr>
              <a:t>Electronic writing pads or pen-input devices – Note: The Sharp EL 9600 is permitted.</a:t>
            </a:r>
          </a:p>
          <a:p>
            <a:r>
              <a:rPr lang="en-US" sz="4500" i="1" dirty="0" smtClean="0">
                <a:latin typeface="Arial" pitchFamily="34" charset="0"/>
                <a:cs typeface="Arial" pitchFamily="34" charset="0"/>
              </a:rPr>
              <a:t>Calculators built into cell phones or any other electronic communication devices</a:t>
            </a:r>
          </a:p>
          <a:p>
            <a:r>
              <a:rPr lang="en-US" sz="4500" i="1" dirty="0" smtClean="0">
                <a:latin typeface="Arial" pitchFamily="34" charset="0"/>
                <a:cs typeface="Arial" pitchFamily="34" charset="0"/>
              </a:rPr>
              <a:t>Calculators with a typewriter keypad (letter keys in QWERTY format) – Note: Letter keys not in QWERTY format are permitted.</a:t>
            </a:r>
            <a:r>
              <a:rPr lang="en-US" sz="4500" dirty="0" smtClean="0">
                <a:latin typeface="Arial" pitchFamily="34" charset="0"/>
                <a:cs typeface="Arial" pitchFamily="34" charset="0"/>
              </a:rPr>
              <a:t> </a:t>
            </a:r>
          </a:p>
          <a:p>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81000" y="685800"/>
            <a:ext cx="8153400" cy="762000"/>
          </a:xfrm>
        </p:spPr>
        <p:txBody>
          <a:bodyPr>
            <a:normAutofit/>
          </a:bodyPr>
          <a:lstStyle/>
          <a:p>
            <a:pPr algn="ctr"/>
            <a:r>
              <a:rPr lang="en-US" sz="4400" b="0" dirty="0" smtClean="0">
                <a:solidFill>
                  <a:schemeClr val="tx1"/>
                </a:solidFill>
                <a:latin typeface="Impact" pitchFamily="34" charset="0"/>
              </a:rPr>
              <a:t>Test day procedures</a:t>
            </a:r>
            <a:endParaRPr lang="en-US" sz="4400" b="0" dirty="0">
              <a:solidFill>
                <a:schemeClr val="tx1"/>
              </a:solidFill>
              <a:latin typeface="Impact" pitchFamily="34" charset="0"/>
            </a:endParaRPr>
          </a:p>
        </p:txBody>
      </p:sp>
      <p:sp>
        <p:nvSpPr>
          <p:cNvPr id="8" name="Text Placeholder 7"/>
          <p:cNvSpPr>
            <a:spLocks noGrp="1"/>
          </p:cNvSpPr>
          <p:nvPr>
            <p:ph type="body" idx="2"/>
          </p:nvPr>
        </p:nvSpPr>
        <p:spPr>
          <a:xfrm>
            <a:off x="152400" y="0"/>
            <a:ext cx="3810000" cy="698500"/>
          </a:xfrm>
        </p:spPr>
        <p:txBody>
          <a:bodyPr/>
          <a:lstStyle/>
          <a:p>
            <a:endParaRPr lang="en-US" dirty="0"/>
          </a:p>
        </p:txBody>
      </p:sp>
      <p:sp>
        <p:nvSpPr>
          <p:cNvPr id="7" name="Content Placeholder 6"/>
          <p:cNvSpPr>
            <a:spLocks noGrp="1"/>
          </p:cNvSpPr>
          <p:nvPr>
            <p:ph sz="half" idx="1"/>
          </p:nvPr>
        </p:nvSpPr>
        <p:spPr>
          <a:xfrm>
            <a:off x="533400" y="1676400"/>
            <a:ext cx="8382000" cy="4953000"/>
          </a:xfrm>
        </p:spPr>
        <p:txBody>
          <a:bodyPr>
            <a:noAutofit/>
          </a:bodyPr>
          <a:lstStyle/>
          <a:p>
            <a:r>
              <a:rPr lang="en-US" sz="2000" dirty="0" smtClean="0">
                <a:latin typeface="Arial" pitchFamily="34" charset="0"/>
                <a:cs typeface="Arial" pitchFamily="34" charset="0"/>
              </a:rPr>
              <a:t>Report to your assigned test center by the time listed on your admission ticket. </a:t>
            </a:r>
          </a:p>
          <a:p>
            <a:r>
              <a:rPr lang="en-US" sz="2000" dirty="0" smtClean="0">
                <a:latin typeface="Arial" pitchFamily="34" charset="0"/>
                <a:cs typeface="Arial" pitchFamily="34" charset="0"/>
              </a:rPr>
              <a:t>(You will not have an admission ticket if you are trying to test standby.) Be sure you know how to get to your test center. You will not be admitted to test if you are late.  </a:t>
            </a:r>
          </a:p>
          <a:p>
            <a:r>
              <a:rPr lang="en-US" sz="2000" dirty="0" smtClean="0">
                <a:latin typeface="Arial" pitchFamily="34" charset="0"/>
                <a:cs typeface="Arial" pitchFamily="34" charset="0"/>
              </a:rPr>
              <a:t>Bring acceptable identification. You will not be admitted to test without it. </a:t>
            </a:r>
          </a:p>
          <a:p>
            <a:r>
              <a:rPr lang="en-US" sz="2000" dirty="0" smtClean="0">
                <a:latin typeface="Arial" pitchFamily="34" charset="0"/>
                <a:cs typeface="Arial" pitchFamily="34" charset="0"/>
              </a:rPr>
              <a:t>Testing staff will check your ID and admission ticket, admit you to your test room, direct you to a seat, and provide test materials.</a:t>
            </a:r>
          </a:p>
          <a:p>
            <a:r>
              <a:rPr lang="en-US" sz="2000" dirty="0" smtClean="0">
                <a:latin typeface="Arial" pitchFamily="34" charset="0"/>
                <a:cs typeface="Arial" pitchFamily="34" charset="0"/>
              </a:rPr>
              <a:t>Testing normally begins after all examinees present at 8:00 a.m. are checked in and seated.</a:t>
            </a:r>
          </a:p>
          <a:p>
            <a:r>
              <a:rPr lang="en-US" sz="2000" dirty="0" smtClean="0">
                <a:latin typeface="Arial" pitchFamily="34" charset="0"/>
                <a:cs typeface="Arial" pitchFamily="34" charset="0"/>
              </a:rPr>
              <a:t>Do not engage in any prohibited behavior at the test center. If you do, you will be dismissed and your answer document will not be scored</a:t>
            </a:r>
            <a:r>
              <a:rPr lang="en-US" sz="1800" dirty="0" smtClean="0">
                <a:latin typeface="Arial" pitchFamily="34" charset="0"/>
                <a:cs typeface="Arial" pitchFamily="34" charset="0"/>
              </a:rPr>
              <a:t>.</a:t>
            </a:r>
          </a:p>
        </p:txBody>
      </p:sp>
      <p:pic>
        <p:nvPicPr>
          <p:cNvPr id="6"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354</TotalTime>
  <Words>1147</Words>
  <Application>Microsoft Office PowerPoint</Application>
  <PresentationFormat>On-screen Show (4:3)</PresentationFormat>
  <Paragraphs>105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Solstice</vt:lpstr>
      <vt:lpstr> What is the ACT?</vt:lpstr>
      <vt:lpstr>American College Testing (ACT)</vt:lpstr>
      <vt:lpstr>Registration</vt:lpstr>
      <vt:lpstr>ACT practice websites</vt:lpstr>
      <vt:lpstr>ACT Test-taking Tips</vt:lpstr>
      <vt:lpstr>Slide 6</vt:lpstr>
      <vt:lpstr>Calculators</vt:lpstr>
      <vt:lpstr>Slide 8</vt:lpstr>
      <vt:lpstr>Test day procedures</vt:lpstr>
      <vt:lpstr>Slide 10</vt:lpstr>
      <vt:lpstr>Mathematics Testing areas</vt:lpstr>
      <vt:lpstr>Mathematics Testing areas</vt:lpstr>
      <vt:lpstr>Slide 13</vt:lpstr>
      <vt:lpstr>Slide 14</vt:lpstr>
      <vt:lpstr>Slide 15</vt:lpstr>
      <vt:lpstr>Slide 16</vt:lpstr>
    </vt:vector>
  </TitlesOfParts>
  <Company>TAMUQ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is the ACT?</dc:title>
  <dc:creator>bobbette.miller</dc:creator>
  <cp:lastModifiedBy>Administrator</cp:lastModifiedBy>
  <cp:revision>62</cp:revision>
  <dcterms:created xsi:type="dcterms:W3CDTF">2010-04-21T11:26:51Z</dcterms:created>
  <dcterms:modified xsi:type="dcterms:W3CDTF">2011-01-18T12:49:20Z</dcterms:modified>
</cp:coreProperties>
</file>